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407" r:id="rId5"/>
    <p:sldId id="406" r:id="rId6"/>
    <p:sldId id="379" r:id="rId7"/>
    <p:sldId id="380" r:id="rId8"/>
    <p:sldId id="381" r:id="rId9"/>
    <p:sldId id="382" r:id="rId10"/>
    <p:sldId id="393" r:id="rId11"/>
    <p:sldId id="399" r:id="rId12"/>
    <p:sldId id="400" r:id="rId13"/>
    <p:sldId id="384" r:id="rId14"/>
    <p:sldId id="397" r:id="rId15"/>
    <p:sldId id="396" r:id="rId16"/>
    <p:sldId id="386" r:id="rId17"/>
    <p:sldId id="387" r:id="rId18"/>
    <p:sldId id="363" r:id="rId19"/>
    <p:sldId id="402" r:id="rId20"/>
    <p:sldId id="390" r:id="rId21"/>
    <p:sldId id="389" r:id="rId22"/>
    <p:sldId id="403" r:id="rId23"/>
    <p:sldId id="367" r:id="rId24"/>
    <p:sldId id="405" r:id="rId25"/>
    <p:sldId id="375" r:id="rId26"/>
    <p:sldId id="376" r:id="rId27"/>
    <p:sldId id="378" r:id="rId28"/>
    <p:sldId id="377" r:id="rId29"/>
    <p:sldId id="391" r:id="rId30"/>
    <p:sldId id="40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9900"/>
    <a:srgbClr val="FF5050"/>
    <a:srgbClr val="FFFFCC"/>
    <a:srgbClr val="000099"/>
    <a:srgbClr val="003300"/>
    <a:srgbClr val="421E06"/>
    <a:srgbClr val="061030"/>
    <a:srgbClr val="0033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85814" autoAdjust="0"/>
  </p:normalViewPr>
  <p:slideViewPr>
    <p:cSldViewPr>
      <p:cViewPr varScale="1">
        <p:scale>
          <a:sx n="62" d="100"/>
          <a:sy n="62" d="100"/>
        </p:scale>
        <p:origin x="1152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https://msvuhfx.sharepoint.com/sites/GACI/Shared%20Documents/Research/Other%20Projects/China%20oldest%20prst/log_July19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Pakistan</c:v>
                </c:pt>
                <c:pt idx="1">
                  <c:v>Bangladesh</c:v>
                </c:pt>
                <c:pt idx="2">
                  <c:v>India</c:v>
                </c:pt>
                <c:pt idx="3">
                  <c:v>Nigeria</c:v>
                </c:pt>
                <c:pt idx="4">
                  <c:v>Indonesia</c:v>
                </c:pt>
                <c:pt idx="5">
                  <c:v>Mexico</c:v>
                </c:pt>
                <c:pt idx="6">
                  <c:v>China</c:v>
                </c:pt>
                <c:pt idx="7">
                  <c:v>Brazil</c:v>
                </c:pt>
                <c:pt idx="8">
                  <c:v>Russia</c:v>
                </c:pt>
                <c:pt idx="9">
                  <c:v>USA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4.3</c:v>
                </c:pt>
                <c:pt idx="1">
                  <c:v>12.4</c:v>
                </c:pt>
                <c:pt idx="2">
                  <c:v>20.399999999999999</c:v>
                </c:pt>
                <c:pt idx="3">
                  <c:v>20.9</c:v>
                </c:pt>
                <c:pt idx="4">
                  <c:v>24.3</c:v>
                </c:pt>
                <c:pt idx="5">
                  <c:v>31.9</c:v>
                </c:pt>
                <c:pt idx="6">
                  <c:v>33.200000000000003</c:v>
                </c:pt>
                <c:pt idx="7">
                  <c:v>35.1</c:v>
                </c:pt>
                <c:pt idx="8">
                  <c:v>59.6</c:v>
                </c:pt>
                <c:pt idx="9">
                  <c:v>71.5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24-4DD4-9EFB-A76D94904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2425224"/>
        <c:axId val="912421304"/>
      </c:barChart>
      <c:catAx>
        <c:axId val="912425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421304"/>
        <c:crosses val="autoZero"/>
        <c:auto val="1"/>
        <c:lblAlgn val="ctr"/>
        <c:lblOffset val="100"/>
        <c:noMultiLvlLbl val="0"/>
      </c:catAx>
      <c:valAx>
        <c:axId val="912421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42522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 sz="1600" b="1" i="0" baseline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67123287671423E-2"/>
          <c:y val="7.0370370370370375E-2"/>
          <c:w val="0.75570774848796074"/>
          <c:h val="0.840740740740740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population</c:v>
                </c:pt>
              </c:strCache>
            </c:strRef>
          </c:tx>
          <c:spPr>
            <a:ln w="762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0.92</c:v>
                </c:pt>
                <c:pt idx="1">
                  <c:v>0.59</c:v>
                </c:pt>
                <c:pt idx="2">
                  <c:v>0.5</c:v>
                </c:pt>
                <c:pt idx="3">
                  <c:v>0.17</c:v>
                </c:pt>
                <c:pt idx="4">
                  <c:v>-0.11</c:v>
                </c:pt>
                <c:pt idx="5">
                  <c:v>-0.33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F5-495C-B24F-2035DC05E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301160"/>
        <c:axId val="455296064"/>
      </c:lineChart>
      <c:catAx>
        <c:axId val="455301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81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296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55296064"/>
        <c:scaling>
          <c:orientation val="minMax"/>
          <c:max val="12"/>
          <c:min val="-3"/>
        </c:scaling>
        <c:delete val="0"/>
        <c:axPos val="l"/>
        <c:majorGridlines>
          <c:spPr>
            <a:ln w="3193">
              <a:solidFill>
                <a:schemeClr val="accent6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33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301160"/>
        <c:crosses val="autoZero"/>
        <c:crossBetween val="between"/>
        <c:majorUnit val="1"/>
      </c:valAx>
      <c:spPr>
        <a:noFill/>
        <a:ln w="12773">
          <a:solidFill>
            <a:schemeClr val="tx1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800" baseline="0"/>
            </a:pPr>
            <a:endParaRPr lang="en-US"/>
          </a:p>
        </c:txPr>
      </c:legendEntry>
      <c:layout>
        <c:manualLayout>
          <c:xMode val="edge"/>
          <c:yMode val="edge"/>
          <c:x val="0.77565171744836237"/>
          <c:y val="0.69925181617602805"/>
          <c:w val="0.21855118110236219"/>
          <c:h val="0.19381581878241169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</c:spPr>
  <c:txPr>
    <a:bodyPr/>
    <a:lstStyle/>
    <a:p>
      <a:pPr>
        <a:defRPr sz="233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67123287671423E-2"/>
          <c:y val="7.0370370370370375E-2"/>
          <c:w val="0.75570774848796074"/>
          <c:h val="0.84074074074074079"/>
        </c:manualLayout>
      </c:layout>
      <c:lineChart>
        <c:grouping val="standard"/>
        <c:varyColors val="0"/>
        <c:ser>
          <c:idx val="2"/>
          <c:order val="0"/>
          <c:tx>
            <c:strRef>
              <c:f>Sheet1!$E$1</c:f>
              <c:strCache>
                <c:ptCount val="1"/>
                <c:pt idx="0">
                  <c:v>   80+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5.34</c:v>
                </c:pt>
                <c:pt idx="1">
                  <c:v>3.02</c:v>
                </c:pt>
                <c:pt idx="2">
                  <c:v>4.32</c:v>
                </c:pt>
                <c:pt idx="3">
                  <c:v>4.38</c:v>
                </c:pt>
                <c:pt idx="4">
                  <c:v>5.56</c:v>
                </c:pt>
                <c:pt idx="5">
                  <c:v>4.72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37-42DA-A999-527B3058B765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   15 to 79</c:v>
                </c:pt>
              </c:strCache>
            </c:strRef>
          </c:tx>
          <c:spPr>
            <a:ln w="508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1.4</c:v>
                </c:pt>
                <c:pt idx="1">
                  <c:v>1.35</c:v>
                </c:pt>
                <c:pt idx="2">
                  <c:v>0.55000000000000004</c:v>
                </c:pt>
                <c:pt idx="3">
                  <c:v>0.28999999999999998</c:v>
                </c:pt>
                <c:pt idx="4">
                  <c:v>-0.19</c:v>
                </c:pt>
                <c:pt idx="5">
                  <c:v>-0.72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37-42DA-A999-527B3058B765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   0 to 14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-0.88</c:v>
                </c:pt>
                <c:pt idx="1">
                  <c:v>-1.76</c:v>
                </c:pt>
                <c:pt idx="2">
                  <c:v>-0.5</c:v>
                </c:pt>
                <c:pt idx="3">
                  <c:v>-0.61</c:v>
                </c:pt>
                <c:pt idx="4">
                  <c:v>-1.1499999999999999</c:v>
                </c:pt>
                <c:pt idx="5">
                  <c:v>-0.57999999999999996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37-42DA-A999-527B3058B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292144"/>
        <c:axId val="455289792"/>
      </c:lineChart>
      <c:catAx>
        <c:axId val="45529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81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289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55289792"/>
        <c:scaling>
          <c:orientation val="minMax"/>
          <c:max val="12"/>
          <c:min val="-3"/>
        </c:scaling>
        <c:delete val="0"/>
        <c:axPos val="l"/>
        <c:majorGridlines>
          <c:spPr>
            <a:ln w="3193">
              <a:solidFill>
                <a:schemeClr val="accent6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33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292144"/>
        <c:crosses val="autoZero"/>
        <c:crossBetween val="between"/>
        <c:majorUnit val="1"/>
      </c:valAx>
      <c:spPr>
        <a:noFill/>
        <a:ln w="12773">
          <a:solidFill>
            <a:schemeClr val="tx1"/>
          </a:solidFill>
          <a:prstDash val="solid"/>
        </a:ln>
      </c:spPr>
    </c:plotArea>
    <c:legend>
      <c:legendPos val="r"/>
      <c:legendEntry>
        <c:idx val="2"/>
        <c:txPr>
          <a:bodyPr/>
          <a:lstStyle/>
          <a:p>
            <a:pPr>
              <a:defRPr sz="2400" baseline="0"/>
            </a:pPr>
            <a:endParaRPr lang="en-US"/>
          </a:p>
        </c:txPr>
      </c:legendEntry>
      <c:layout>
        <c:manualLayout>
          <c:xMode val="edge"/>
          <c:yMode val="edge"/>
          <c:x val="0.7872459203469131"/>
          <c:y val="0.38957442678622328"/>
          <c:w val="0.19911594202898547"/>
          <c:h val="0.52012448249215804"/>
        </c:manualLayout>
      </c:layout>
      <c:overlay val="0"/>
      <c:txPr>
        <a:bodyPr/>
        <a:lstStyle/>
        <a:p>
          <a:pPr>
            <a:defRPr sz="2400" baseline="0"/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</c:spPr>
  <c:txPr>
    <a:bodyPr/>
    <a:lstStyle/>
    <a:p>
      <a:pPr>
        <a:defRPr sz="233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67123287671423E-2"/>
          <c:y val="7.0370370370370375E-2"/>
          <c:w val="0.75570774848796074"/>
          <c:h val="0.84074074074074079"/>
        </c:manualLayout>
      </c:layout>
      <c:lineChart>
        <c:grouping val="standard"/>
        <c:varyColors val="0"/>
        <c:ser>
          <c:idx val="1"/>
          <c:order val="0"/>
          <c:tx>
            <c:strRef>
              <c:f>Sheet1!$H$1</c:f>
              <c:strCache>
                <c:ptCount val="1"/>
                <c:pt idx="0">
                  <c:v>   100+</c:v>
                </c:pt>
              </c:strCache>
            </c:strRef>
          </c:tx>
          <c:spPr>
            <a:ln w="50800"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10.99</c:v>
                </c:pt>
                <c:pt idx="1">
                  <c:v>9.3800000000000008</c:v>
                </c:pt>
                <c:pt idx="2">
                  <c:v>11.82</c:v>
                </c:pt>
                <c:pt idx="3">
                  <c:v>7.7</c:v>
                </c:pt>
                <c:pt idx="4">
                  <c:v>6.65</c:v>
                </c:pt>
                <c:pt idx="5">
                  <c:v>6.79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D-42BE-86DD-7A2E775E0F3A}"/>
            </c:ext>
          </c:extLst>
        </c:ser>
        <c:ser>
          <c:idx val="0"/>
          <c:order val="1"/>
          <c:tx>
            <c:strRef>
              <c:f>Sheet1!$G$1</c:f>
              <c:strCache>
                <c:ptCount val="1"/>
                <c:pt idx="0">
                  <c:v>   90 to 99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7.83</c:v>
                </c:pt>
                <c:pt idx="1">
                  <c:v>6.26</c:v>
                </c:pt>
                <c:pt idx="2">
                  <c:v>5.71</c:v>
                </c:pt>
                <c:pt idx="3">
                  <c:v>5.82</c:v>
                </c:pt>
                <c:pt idx="4">
                  <c:v>5.67</c:v>
                </c:pt>
                <c:pt idx="5">
                  <c:v>6.37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0D-42BE-86DD-7A2E775E0F3A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   80 to 89</c:v>
                </c:pt>
              </c:strCache>
            </c:strRef>
          </c:tx>
          <c:spPr>
            <a:ln w="50800">
              <a:solidFill>
                <a:schemeClr val="accent4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1990-2000</c:v>
                </c:pt>
                <c:pt idx="1">
                  <c:v>2000-2010</c:v>
                </c:pt>
                <c:pt idx="2">
                  <c:v>2010-2020</c:v>
                </c:pt>
                <c:pt idx="3">
                  <c:v>2020-2030</c:v>
                </c:pt>
                <c:pt idx="4">
                  <c:v>2030-2040</c:v>
                </c:pt>
                <c:pt idx="5">
                  <c:v>2040-2050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5.19</c:v>
                </c:pt>
                <c:pt idx="1">
                  <c:v>2.74</c:v>
                </c:pt>
                <c:pt idx="2">
                  <c:v>4.1500000000000004</c:v>
                </c:pt>
                <c:pt idx="3">
                  <c:v>4.1900000000000004</c:v>
                </c:pt>
                <c:pt idx="4">
                  <c:v>5.54</c:v>
                </c:pt>
                <c:pt idx="5">
                  <c:v>4.45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0D-42BE-86DD-7A2E775E0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299200"/>
        <c:axId val="455299592"/>
      </c:lineChart>
      <c:catAx>
        <c:axId val="45529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81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299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55299592"/>
        <c:scaling>
          <c:orientation val="minMax"/>
          <c:max val="12"/>
          <c:min val="-3"/>
        </c:scaling>
        <c:delete val="0"/>
        <c:axPos val="l"/>
        <c:majorGridlines>
          <c:spPr>
            <a:ln w="3193">
              <a:solidFill>
                <a:schemeClr val="accent6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9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33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55299200"/>
        <c:crosses val="autoZero"/>
        <c:crossBetween val="between"/>
        <c:majorUnit val="1"/>
      </c:valAx>
      <c:spPr>
        <a:noFill/>
        <a:ln w="12773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8869519570923186"/>
          <c:y val="0.28143311620565659"/>
          <c:w val="0.20926086956521739"/>
          <c:h val="0.29646859015507676"/>
        </c:manualLayout>
      </c:layout>
      <c:overlay val="0"/>
      <c:txPr>
        <a:bodyPr/>
        <a:lstStyle/>
        <a:p>
          <a:pPr>
            <a:defRPr sz="2400" baseline="0"/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</c:spPr>
  <c:txPr>
    <a:bodyPr/>
    <a:lstStyle/>
    <a:p>
      <a:pPr>
        <a:defRPr sz="233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Total population (N=63,777)</a:t>
            </a:r>
          </a:p>
        </c:rich>
      </c:tx>
      <c:layout>
        <c:manualLayout>
          <c:xMode val="edge"/>
          <c:yMode val="edge"/>
          <c:x val="0.26774803149606297"/>
          <c:y val="1.9262238959260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14994382899835"/>
          <c:y val="0.14726868093802492"/>
          <c:w val="0.5884365224894833"/>
          <c:h val="0.70909822815403445"/>
        </c:manualLayout>
      </c:layout>
      <c:lineChart>
        <c:grouping val="standard"/>
        <c:varyColors val="0"/>
        <c:ser>
          <c:idx val="1"/>
          <c:order val="0"/>
          <c:tx>
            <c:strRef>
              <c:f>'[log_July19.xlsx]Descriptives (2)'!$E$10</c:f>
              <c:strCache>
                <c:ptCount val="1"/>
                <c:pt idx="0">
                  <c:v>Coreside with children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(2)'!$F$6:$L$6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(2)'!$F$10:$L$10</c:f>
              <c:numCache>
                <c:formatCode>General</c:formatCode>
                <c:ptCount val="7"/>
                <c:pt idx="0">
                  <c:v>63.3</c:v>
                </c:pt>
                <c:pt idx="1">
                  <c:v>61.7</c:v>
                </c:pt>
                <c:pt idx="2">
                  <c:v>60</c:v>
                </c:pt>
                <c:pt idx="3">
                  <c:v>58.5</c:v>
                </c:pt>
                <c:pt idx="4">
                  <c:v>50.9</c:v>
                </c:pt>
                <c:pt idx="5">
                  <c:v>47.9</c:v>
                </c:pt>
                <c:pt idx="6">
                  <c:v>45.9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6E-4815-8CCB-1A647B733D2A}"/>
            </c:ext>
          </c:extLst>
        </c:ser>
        <c:ser>
          <c:idx val="0"/>
          <c:order val="1"/>
          <c:tx>
            <c:strRef>
              <c:f>'[log_July19.xlsx]Descriptives (2)'!$E$7</c:f>
              <c:strCache>
                <c:ptCount val="1"/>
                <c:pt idx="0">
                  <c:v>Independent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(2)'!$F$6:$L$6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(2)'!$F$7:$L$7</c:f>
              <c:numCache>
                <c:formatCode>General</c:formatCode>
                <c:ptCount val="7"/>
                <c:pt idx="0">
                  <c:v>27.2</c:v>
                </c:pt>
                <c:pt idx="1">
                  <c:v>30.4</c:v>
                </c:pt>
                <c:pt idx="2">
                  <c:v>33</c:v>
                </c:pt>
                <c:pt idx="3">
                  <c:v>35</c:v>
                </c:pt>
                <c:pt idx="4">
                  <c:v>43.7</c:v>
                </c:pt>
                <c:pt idx="5">
                  <c:v>46.3</c:v>
                </c:pt>
                <c:pt idx="6">
                  <c:v>48.5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6E-4815-8CCB-1A647B733D2A}"/>
            </c:ext>
          </c:extLst>
        </c:ser>
        <c:ser>
          <c:idx val="2"/>
          <c:order val="2"/>
          <c:tx>
            <c:strRef>
              <c:f>'[log_July19.xlsx]Descriptives (2)'!$E$11</c:f>
              <c:strCache>
                <c:ptCount val="1"/>
                <c:pt idx="0">
                  <c:v>Coreside with others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(2)'!$F$6:$L$6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(2)'!$F$11:$L$11</c:f>
              <c:numCache>
                <c:formatCode>General</c:formatCode>
                <c:ptCount val="7"/>
                <c:pt idx="0">
                  <c:v>9.5</c:v>
                </c:pt>
                <c:pt idx="1">
                  <c:v>7.9</c:v>
                </c:pt>
                <c:pt idx="2">
                  <c:v>6.9</c:v>
                </c:pt>
                <c:pt idx="3">
                  <c:v>6.5</c:v>
                </c:pt>
                <c:pt idx="4">
                  <c:v>5.4</c:v>
                </c:pt>
                <c:pt idx="5">
                  <c:v>5.8</c:v>
                </c:pt>
                <c:pt idx="6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6E-4815-8CCB-1A647B733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60200"/>
        <c:axId val="546354320"/>
      </c:lineChart>
      <c:catAx>
        <c:axId val="54636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54320"/>
        <c:crosses val="autoZero"/>
        <c:auto val="1"/>
        <c:lblAlgn val="ctr"/>
        <c:lblOffset val="100"/>
        <c:noMultiLvlLbl val="0"/>
      </c:catAx>
      <c:valAx>
        <c:axId val="5463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539720034995624"/>
          <c:y val="0.3461337441515463"/>
          <c:w val="0.24813037068996507"/>
          <c:h val="0.486539712427250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Total population (N=63,777)</a:t>
            </a:r>
          </a:p>
        </c:rich>
      </c:tx>
      <c:layout>
        <c:manualLayout>
          <c:xMode val="edge"/>
          <c:yMode val="edge"/>
          <c:x val="0.28108130437630036"/>
          <c:y val="3.0131820784471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14994382899835"/>
          <c:y val="0.14726868093802492"/>
          <c:w val="0.54277449483881701"/>
          <c:h val="0.70909822815403445"/>
        </c:manualLayout>
      </c:layout>
      <c:lineChart>
        <c:grouping val="standard"/>
        <c:varyColors val="0"/>
        <c:ser>
          <c:idx val="1"/>
          <c:order val="0"/>
          <c:tx>
            <c:strRef>
              <c:f>'[log_July19.xlsx]Descriptives (2)'!$E$10</c:f>
              <c:strCache>
                <c:ptCount val="1"/>
                <c:pt idx="0">
                  <c:v>Coreside with children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(2)'!$F$6:$L$6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(2)'!$F$10:$L$10</c:f>
              <c:numCache>
                <c:formatCode>General</c:formatCode>
                <c:ptCount val="7"/>
                <c:pt idx="0">
                  <c:v>63.3</c:v>
                </c:pt>
                <c:pt idx="1">
                  <c:v>61.7</c:v>
                </c:pt>
                <c:pt idx="2">
                  <c:v>60</c:v>
                </c:pt>
                <c:pt idx="3">
                  <c:v>58.5</c:v>
                </c:pt>
                <c:pt idx="4">
                  <c:v>50.9</c:v>
                </c:pt>
                <c:pt idx="5">
                  <c:v>47.9</c:v>
                </c:pt>
                <c:pt idx="6">
                  <c:v>45.9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4-4A67-848C-02AC92296C97}"/>
            </c:ext>
          </c:extLst>
        </c:ser>
        <c:ser>
          <c:idx val="3"/>
          <c:order val="1"/>
          <c:tx>
            <c:strRef>
              <c:f>'[log_July19.xlsx]Descriptives (2)'!$E$9</c:f>
              <c:strCache>
                <c:ptCount val="1"/>
                <c:pt idx="0">
                  <c:v>Independent,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'[log_July19.xlsx]Descriptives (2)'!$F$9:$L$9</c:f>
              <c:numCache>
                <c:formatCode>General</c:formatCode>
                <c:ptCount val="7"/>
                <c:pt idx="0">
                  <c:v>15.3</c:v>
                </c:pt>
                <c:pt idx="1">
                  <c:v>18.100000000000001</c:v>
                </c:pt>
                <c:pt idx="2">
                  <c:v>18.3</c:v>
                </c:pt>
                <c:pt idx="3">
                  <c:v>21.9</c:v>
                </c:pt>
                <c:pt idx="4">
                  <c:v>30.2</c:v>
                </c:pt>
                <c:pt idx="5">
                  <c:v>28.2</c:v>
                </c:pt>
                <c:pt idx="6">
                  <c:v>31.3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A4-4A67-848C-02AC92296C97}"/>
            </c:ext>
          </c:extLst>
        </c:ser>
        <c:ser>
          <c:idx val="0"/>
          <c:order val="2"/>
          <c:tx>
            <c:strRef>
              <c:f>'[log_July19.xlsx]Descriptives (2)'!$E$8</c:f>
              <c:strCache>
                <c:ptCount val="1"/>
                <c:pt idx="0">
                  <c:v>Independent, no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'[log_July19.xlsx]Descriptives (2)'!$F$6:$L$6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(2)'!$F$8:$L$8</c:f>
              <c:numCache>
                <c:formatCode>General</c:formatCode>
                <c:ptCount val="7"/>
                <c:pt idx="0">
                  <c:v>11.9</c:v>
                </c:pt>
                <c:pt idx="1">
                  <c:v>12.3</c:v>
                </c:pt>
                <c:pt idx="2">
                  <c:v>14.7</c:v>
                </c:pt>
                <c:pt idx="3">
                  <c:v>13.1</c:v>
                </c:pt>
                <c:pt idx="4">
                  <c:v>13.5</c:v>
                </c:pt>
                <c:pt idx="5">
                  <c:v>18.100000000000001</c:v>
                </c:pt>
                <c:pt idx="6">
                  <c:v>17.3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A4-4A67-848C-02AC92296C97}"/>
            </c:ext>
          </c:extLst>
        </c:ser>
        <c:ser>
          <c:idx val="2"/>
          <c:order val="3"/>
          <c:tx>
            <c:strRef>
              <c:f>'[log_July19.xlsx]Descriptives (2)'!$E$11</c:f>
              <c:strCache>
                <c:ptCount val="1"/>
                <c:pt idx="0">
                  <c:v>Coreside with others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'[log_July19.xlsx]Descriptives (2)'!$F$11:$L$11</c:f>
              <c:numCache>
                <c:formatCode>General</c:formatCode>
                <c:ptCount val="7"/>
                <c:pt idx="0">
                  <c:v>9.5</c:v>
                </c:pt>
                <c:pt idx="1">
                  <c:v>7.9</c:v>
                </c:pt>
                <c:pt idx="2">
                  <c:v>6.9</c:v>
                </c:pt>
                <c:pt idx="3">
                  <c:v>6.5</c:v>
                </c:pt>
                <c:pt idx="4">
                  <c:v>5.4</c:v>
                </c:pt>
                <c:pt idx="5">
                  <c:v>5.8</c:v>
                </c:pt>
                <c:pt idx="6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A4-4A67-848C-02AC92296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56280"/>
        <c:axId val="546360592"/>
      </c:lineChart>
      <c:catAx>
        <c:axId val="54635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0592"/>
        <c:crosses val="autoZero"/>
        <c:auto val="1"/>
        <c:lblAlgn val="ctr"/>
        <c:lblOffset val="100"/>
        <c:noMultiLvlLbl val="0"/>
      </c:catAx>
      <c:valAx>
        <c:axId val="54636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5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757414044174711"/>
          <c:y val="0.29178591806458976"/>
          <c:w val="0.3326052765477252"/>
          <c:h val="0.648023222640648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Age 80-89 (N=24,385)</a:t>
            </a:r>
          </a:p>
        </c:rich>
      </c:tx>
      <c:layout>
        <c:manualLayout>
          <c:xMode val="edge"/>
          <c:yMode val="edge"/>
          <c:x val="0.28108130437630036"/>
          <c:y val="3.0131820784471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97010490990677"/>
          <c:y val="0.14726868093802492"/>
          <c:w val="0.8047490398011099"/>
          <c:h val="0.70909822815403445"/>
        </c:manualLayout>
      </c:layout>
      <c:lineChart>
        <c:grouping val="standard"/>
        <c:varyColors val="0"/>
        <c:ser>
          <c:idx val="1"/>
          <c:order val="0"/>
          <c:tx>
            <c:strRef>
              <c:f>'[log_July19.xlsx]Descriptives (2)'!$E$23</c:f>
              <c:strCache>
                <c:ptCount val="1"/>
                <c:pt idx="0">
                  <c:v>Coreside with children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(2)'!$F$19:$L$19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(2)'!$F$23:$L$23</c:f>
              <c:numCache>
                <c:formatCode>General</c:formatCode>
                <c:ptCount val="7"/>
                <c:pt idx="0">
                  <c:v>62.7</c:v>
                </c:pt>
                <c:pt idx="1">
                  <c:v>60.9</c:v>
                </c:pt>
                <c:pt idx="2">
                  <c:v>59.3</c:v>
                </c:pt>
                <c:pt idx="3">
                  <c:v>57.9</c:v>
                </c:pt>
                <c:pt idx="4">
                  <c:v>49.6</c:v>
                </c:pt>
                <c:pt idx="5">
                  <c:v>46.2</c:v>
                </c:pt>
                <c:pt idx="6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C7-4D55-9FC6-942A6427DBD0}"/>
            </c:ext>
          </c:extLst>
        </c:ser>
        <c:ser>
          <c:idx val="3"/>
          <c:order val="1"/>
          <c:tx>
            <c:strRef>
              <c:f>'[log_July19.xlsx]Descriptives (2)'!$E$22</c:f>
              <c:strCache>
                <c:ptCount val="1"/>
                <c:pt idx="0">
                  <c:v>Independent,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'[log_July19.xlsx]Descriptives (2)'!$F$19:$L$19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(2)'!$F$22:$L$22</c:f>
              <c:numCache>
                <c:formatCode>General</c:formatCode>
                <c:ptCount val="7"/>
                <c:pt idx="0">
                  <c:v>15</c:v>
                </c:pt>
                <c:pt idx="1">
                  <c:v>18.7</c:v>
                </c:pt>
                <c:pt idx="2">
                  <c:v>18.899999999999999</c:v>
                </c:pt>
                <c:pt idx="3">
                  <c:v>22.6</c:v>
                </c:pt>
                <c:pt idx="4">
                  <c:v>31.3</c:v>
                </c:pt>
                <c:pt idx="5">
                  <c:v>29.6</c:v>
                </c:pt>
                <c:pt idx="6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C7-4D55-9FC6-942A6427DBD0}"/>
            </c:ext>
          </c:extLst>
        </c:ser>
        <c:ser>
          <c:idx val="0"/>
          <c:order val="2"/>
          <c:tx>
            <c:strRef>
              <c:f>'[log_July19.xlsx]Descriptives (2)'!$E$21</c:f>
              <c:strCache>
                <c:ptCount val="1"/>
                <c:pt idx="0">
                  <c:v>Independent, no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'[log_July19.xlsx]Descriptives (2)'!$F$19:$L$19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(2)'!$F$21:$L$21</c:f>
              <c:numCache>
                <c:formatCode>General</c:formatCode>
                <c:ptCount val="7"/>
                <c:pt idx="0">
                  <c:v>12.3</c:v>
                </c:pt>
                <c:pt idx="1">
                  <c:v>12.8</c:v>
                </c:pt>
                <c:pt idx="2">
                  <c:v>15.1</c:v>
                </c:pt>
                <c:pt idx="3">
                  <c:v>13.5</c:v>
                </c:pt>
                <c:pt idx="4">
                  <c:v>14</c:v>
                </c:pt>
                <c:pt idx="5">
                  <c:v>18.8</c:v>
                </c:pt>
                <c:pt idx="6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C7-4D55-9FC6-942A6427DBD0}"/>
            </c:ext>
          </c:extLst>
        </c:ser>
        <c:ser>
          <c:idx val="2"/>
          <c:order val="3"/>
          <c:tx>
            <c:strRef>
              <c:f>'[log_July19.xlsx]Descriptives (2)'!$E$24</c:f>
              <c:strCache>
                <c:ptCount val="1"/>
                <c:pt idx="0">
                  <c:v>Coreside with others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(2)'!$F$19:$L$19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(2)'!$F$24:$L$24</c:f>
              <c:numCache>
                <c:formatCode>General</c:formatCode>
                <c:ptCount val="7"/>
                <c:pt idx="0">
                  <c:v>9.1</c:v>
                </c:pt>
                <c:pt idx="1">
                  <c:v>7.6</c:v>
                </c:pt>
                <c:pt idx="2">
                  <c:v>6.7</c:v>
                </c:pt>
                <c:pt idx="3">
                  <c:v>6.1</c:v>
                </c:pt>
                <c:pt idx="4">
                  <c:v>5.0999999999999996</c:v>
                </c:pt>
                <c:pt idx="5">
                  <c:v>5.4</c:v>
                </c:pt>
                <c:pt idx="6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C7-4D55-9FC6-942A6427D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68824"/>
        <c:axId val="546364512"/>
      </c:lineChart>
      <c:catAx>
        <c:axId val="54636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4512"/>
        <c:crosses val="autoZero"/>
        <c:auto val="1"/>
        <c:lblAlgn val="ctr"/>
        <c:lblOffset val="100"/>
        <c:noMultiLvlLbl val="0"/>
      </c:catAx>
      <c:valAx>
        <c:axId val="54636451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8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Age 90-99 (N=22,281)</a:t>
            </a:r>
          </a:p>
        </c:rich>
      </c:tx>
      <c:layout>
        <c:manualLayout>
          <c:xMode val="edge"/>
          <c:yMode val="edge"/>
          <c:x val="0.28108130437630036"/>
          <c:y val="3.0131820784471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0778657992632"/>
          <c:y val="0.14726868093802492"/>
          <c:w val="0.79787517483830028"/>
          <c:h val="0.70909822815403445"/>
        </c:manualLayout>
      </c:layout>
      <c:lineChart>
        <c:grouping val="standard"/>
        <c:varyColors val="0"/>
        <c:ser>
          <c:idx val="1"/>
          <c:order val="0"/>
          <c:tx>
            <c:strRef>
              <c:f>'[log_July19.xlsx]Descriptives (2)'!$E$36</c:f>
              <c:strCache>
                <c:ptCount val="1"/>
                <c:pt idx="0">
                  <c:v>Coreside with children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(2)'!$F$32:$L$32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(2)'!$F$36:$L$36</c:f>
              <c:numCache>
                <c:formatCode>General</c:formatCode>
                <c:ptCount val="7"/>
                <c:pt idx="0">
                  <c:v>69.5</c:v>
                </c:pt>
                <c:pt idx="1">
                  <c:v>70.599999999999994</c:v>
                </c:pt>
                <c:pt idx="2">
                  <c:v>67.7</c:v>
                </c:pt>
                <c:pt idx="3">
                  <c:v>66</c:v>
                </c:pt>
                <c:pt idx="4">
                  <c:v>64.8</c:v>
                </c:pt>
                <c:pt idx="5">
                  <c:v>63.5</c:v>
                </c:pt>
                <c:pt idx="6">
                  <c:v>60.3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8-4CAD-B076-206AE08AACBC}"/>
            </c:ext>
          </c:extLst>
        </c:ser>
        <c:ser>
          <c:idx val="3"/>
          <c:order val="1"/>
          <c:tx>
            <c:strRef>
              <c:f>'[log_July19.xlsx]Descriptives (2)'!$E$35</c:f>
              <c:strCache>
                <c:ptCount val="1"/>
                <c:pt idx="0">
                  <c:v>Independent,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'[log_July19.xlsx]Descriptives (2)'!$F$32:$L$32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(2)'!$F$35:$L$35</c:f>
              <c:numCache>
                <c:formatCode>General</c:formatCode>
                <c:ptCount val="7"/>
                <c:pt idx="0">
                  <c:v>9.6</c:v>
                </c:pt>
                <c:pt idx="1">
                  <c:v>10.9</c:v>
                </c:pt>
                <c:pt idx="2">
                  <c:v>11.7</c:v>
                </c:pt>
                <c:pt idx="3">
                  <c:v>14.4</c:v>
                </c:pt>
                <c:pt idx="4">
                  <c:v>18.5</c:v>
                </c:pt>
                <c:pt idx="5">
                  <c:v>14.6</c:v>
                </c:pt>
                <c:pt idx="6">
                  <c:v>22.1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78-4CAD-B076-206AE08AACBC}"/>
            </c:ext>
          </c:extLst>
        </c:ser>
        <c:ser>
          <c:idx val="0"/>
          <c:order val="2"/>
          <c:tx>
            <c:strRef>
              <c:f>'[log_July19.xlsx]Descriptives (2)'!$E$34</c:f>
              <c:strCache>
                <c:ptCount val="1"/>
                <c:pt idx="0">
                  <c:v>Independent, no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'[log_July19.xlsx]Descriptives (2)'!$F$32:$L$32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(2)'!$F$34:$L$34</c:f>
              <c:numCache>
                <c:formatCode>General</c:formatCode>
                <c:ptCount val="7"/>
                <c:pt idx="0">
                  <c:v>7.5</c:v>
                </c:pt>
                <c:pt idx="1">
                  <c:v>7.5</c:v>
                </c:pt>
                <c:pt idx="2">
                  <c:v>9.8000000000000007</c:v>
                </c:pt>
                <c:pt idx="3">
                  <c:v>9</c:v>
                </c:pt>
                <c:pt idx="4">
                  <c:v>8.5</c:v>
                </c:pt>
                <c:pt idx="5">
                  <c:v>11.8</c:v>
                </c:pt>
                <c:pt idx="6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78-4CAD-B076-206AE08AACBC}"/>
            </c:ext>
          </c:extLst>
        </c:ser>
        <c:ser>
          <c:idx val="2"/>
          <c:order val="3"/>
          <c:tx>
            <c:strRef>
              <c:f>'[log_July19.xlsx]Descriptives (2)'!$E$37</c:f>
              <c:strCache>
                <c:ptCount val="1"/>
                <c:pt idx="0">
                  <c:v>Coreside with others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(2)'!$F$32:$L$32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(2)'!$F$37:$L$37</c:f>
              <c:numCache>
                <c:formatCode>General</c:formatCode>
                <c:ptCount val="7"/>
                <c:pt idx="0">
                  <c:v>13.5</c:v>
                </c:pt>
                <c:pt idx="1">
                  <c:v>11.1</c:v>
                </c:pt>
                <c:pt idx="2">
                  <c:v>10.8</c:v>
                </c:pt>
                <c:pt idx="3">
                  <c:v>10.6</c:v>
                </c:pt>
                <c:pt idx="4">
                  <c:v>8.1999999999999993</c:v>
                </c:pt>
                <c:pt idx="5">
                  <c:v>10</c:v>
                </c:pt>
                <c:pt idx="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78-4CAD-B076-206AE08AA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73136"/>
        <c:axId val="546373528"/>
      </c:lineChart>
      <c:catAx>
        <c:axId val="54637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3528"/>
        <c:crosses val="autoZero"/>
        <c:auto val="1"/>
        <c:lblAlgn val="ctr"/>
        <c:lblOffset val="100"/>
        <c:noMultiLvlLbl val="0"/>
      </c:catAx>
      <c:valAx>
        <c:axId val="5463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Age 100+ (N=14,363)</a:t>
            </a:r>
          </a:p>
        </c:rich>
      </c:tx>
      <c:layout>
        <c:manualLayout>
          <c:xMode val="edge"/>
          <c:yMode val="edge"/>
          <c:x val="0.28108130437630036"/>
          <c:y val="3.0131820784471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360079269630201"/>
          <c:y val="0.14726868093802492"/>
          <c:w val="0.80840076546627637"/>
          <c:h val="0.70909822815403445"/>
        </c:manualLayout>
      </c:layout>
      <c:lineChart>
        <c:grouping val="standard"/>
        <c:varyColors val="0"/>
        <c:ser>
          <c:idx val="1"/>
          <c:order val="0"/>
          <c:tx>
            <c:strRef>
              <c:f>'[log_July19.xlsx]Descriptives (2)'!$E$49</c:f>
              <c:strCache>
                <c:ptCount val="1"/>
                <c:pt idx="0">
                  <c:v>Coreside with children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(2)'!$F$45:$L$45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(2)'!$F$49:$L$49</c:f>
              <c:numCache>
                <c:formatCode>General</c:formatCode>
                <c:ptCount val="7"/>
                <c:pt idx="0">
                  <c:v>68.099999999999994</c:v>
                </c:pt>
                <c:pt idx="1">
                  <c:v>70.5</c:v>
                </c:pt>
                <c:pt idx="2">
                  <c:v>70.599999999999994</c:v>
                </c:pt>
                <c:pt idx="3">
                  <c:v>70.400000000000006</c:v>
                </c:pt>
                <c:pt idx="4">
                  <c:v>73.7</c:v>
                </c:pt>
                <c:pt idx="5">
                  <c:v>70.400000000000006</c:v>
                </c:pt>
                <c:pt idx="6">
                  <c:v>68.5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65-4F30-9D7A-16AC8DBC088E}"/>
            </c:ext>
          </c:extLst>
        </c:ser>
        <c:ser>
          <c:idx val="3"/>
          <c:order val="1"/>
          <c:tx>
            <c:strRef>
              <c:f>'[log_July19.xlsx]Descriptives (2)'!$E$48</c:f>
              <c:strCache>
                <c:ptCount val="1"/>
                <c:pt idx="0">
                  <c:v>Independent,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'[log_July19.xlsx]Descriptives (2)'!$F$45:$L$45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(2)'!$F$48:$L$48</c:f>
              <c:numCache>
                <c:formatCode>General</c:formatCode>
                <c:ptCount val="7"/>
                <c:pt idx="0">
                  <c:v>3.8</c:v>
                </c:pt>
                <c:pt idx="1">
                  <c:v>5.5</c:v>
                </c:pt>
                <c:pt idx="2">
                  <c:v>6.3</c:v>
                </c:pt>
                <c:pt idx="3">
                  <c:v>8.3000000000000007</c:v>
                </c:pt>
                <c:pt idx="4">
                  <c:v>7.2</c:v>
                </c:pt>
                <c:pt idx="5">
                  <c:v>7.7</c:v>
                </c:pt>
                <c:pt idx="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65-4F30-9D7A-16AC8DBC088E}"/>
            </c:ext>
          </c:extLst>
        </c:ser>
        <c:ser>
          <c:idx val="0"/>
          <c:order val="2"/>
          <c:tx>
            <c:strRef>
              <c:f>'[log_July19.xlsx]Descriptives (2)'!$E$47</c:f>
              <c:strCache>
                <c:ptCount val="1"/>
                <c:pt idx="0">
                  <c:v>Independent, no children nearby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'[log_July19.xlsx]Descriptives (2)'!$F$45:$L$45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(2)'!$F$47:$L$47</c:f>
              <c:numCache>
                <c:formatCode>General</c:formatCode>
                <c:ptCount val="7"/>
                <c:pt idx="0">
                  <c:v>4.2</c:v>
                </c:pt>
                <c:pt idx="1">
                  <c:v>4.9000000000000004</c:v>
                </c:pt>
                <c:pt idx="2">
                  <c:v>6.7</c:v>
                </c:pt>
                <c:pt idx="3">
                  <c:v>3.9</c:v>
                </c:pt>
                <c:pt idx="4">
                  <c:v>3</c:v>
                </c:pt>
                <c:pt idx="5">
                  <c:v>7.4</c:v>
                </c:pt>
                <c:pt idx="6">
                  <c:v>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65-4F30-9D7A-16AC8DBC088E}"/>
            </c:ext>
          </c:extLst>
        </c:ser>
        <c:ser>
          <c:idx val="2"/>
          <c:order val="3"/>
          <c:tx>
            <c:strRef>
              <c:f>'[log_July19.xlsx]Descriptives (2)'!$E$50</c:f>
              <c:strCache>
                <c:ptCount val="1"/>
                <c:pt idx="0">
                  <c:v>Coreside with others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'[log_July19.xlsx]Descriptives (2)'!$F$45:$L$45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2002</c:v>
                </c:pt>
                <c:pt idx="3">
                  <c:v>2005</c:v>
                </c:pt>
                <c:pt idx="4">
                  <c:v>2008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'[log_July19.xlsx]Descriptives (2)'!$F$50:$L$50</c:f>
              <c:numCache>
                <c:formatCode>General</c:formatCode>
                <c:ptCount val="7"/>
                <c:pt idx="0">
                  <c:v>23.9</c:v>
                </c:pt>
                <c:pt idx="1">
                  <c:v>19.100000000000001</c:v>
                </c:pt>
                <c:pt idx="2">
                  <c:v>16.399999999999999</c:v>
                </c:pt>
                <c:pt idx="3">
                  <c:v>17.399999999999999</c:v>
                </c:pt>
                <c:pt idx="4">
                  <c:v>16.2</c:v>
                </c:pt>
                <c:pt idx="5">
                  <c:v>14.5</c:v>
                </c:pt>
                <c:pt idx="6">
                  <c:v>13.3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65-4F30-9D7A-16AC8DBC0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69216"/>
        <c:axId val="546366080"/>
      </c:lineChart>
      <c:catAx>
        <c:axId val="5463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6080"/>
        <c:crosses val="autoZero"/>
        <c:auto val="1"/>
        <c:lblAlgn val="ctr"/>
        <c:lblOffset val="100"/>
        <c:noMultiLvlLbl val="0"/>
      </c:catAx>
      <c:valAx>
        <c:axId val="54636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60590726057696"/>
          <c:y val="0.11444758512998469"/>
          <c:w val="0.83946392997780372"/>
          <c:h val="0.70300379781792255"/>
        </c:manualLayout>
      </c:layout>
      <c:lineChart>
        <c:grouping val="standard"/>
        <c:varyColors val="0"/>
        <c:ser>
          <c:idx val="0"/>
          <c:order val="0"/>
          <c:tx>
            <c:strRef>
              <c:f>'Predicted probs'!$F$260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'Predicted probs'!$G$260:$W$260</c:f>
              <c:numCache>
                <c:formatCode>0.000</c:formatCode>
                <c:ptCount val="17"/>
                <c:pt idx="0">
                  <c:v>2.8882399603087763E-2</c:v>
                </c:pt>
                <c:pt idx="1">
                  <c:v>3.0560041739288751E-2</c:v>
                </c:pt>
                <c:pt idx="2">
                  <c:v>3.2322080580156176E-2</c:v>
                </c:pt>
                <c:pt idx="3">
                  <c:v>3.4171279845261207E-2</c:v>
                </c:pt>
                <c:pt idx="4">
                  <c:v>3.6110326288847396E-2</c:v>
                </c:pt>
                <c:pt idx="5">
                  <c:v>3.814180733947669E-2</c:v>
                </c:pt>
                <c:pt idx="6">
                  <c:v>4.026818721860586E-2</c:v>
                </c:pt>
                <c:pt idx="7">
                  <c:v>4.249178164905329E-2</c:v>
                </c:pt>
                <c:pt idx="8">
                  <c:v>4.4814731304028903E-2</c:v>
                </c:pt>
                <c:pt idx="9">
                  <c:v>4.7238974190080885E-2</c:v>
                </c:pt>
                <c:pt idx="10">
                  <c:v>4.976621720227712E-2</c:v>
                </c:pt>
                <c:pt idx="11">
                  <c:v>5.239790713629891E-2</c:v>
                </c:pt>
                <c:pt idx="12">
                  <c:v>5.5135201488770921E-2</c:v>
                </c:pt>
                <c:pt idx="13">
                  <c:v>5.7978939422761014E-2</c:v>
                </c:pt>
                <c:pt idx="14">
                  <c:v>6.0929613318438429E-2</c:v>
                </c:pt>
                <c:pt idx="15">
                  <c:v>6.3987341367684192E-2</c:v>
                </c:pt>
                <c:pt idx="16">
                  <c:v>6.7151841704189238E-2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D-4147-BC52-B0F13E31D1DD}"/>
            </c:ext>
          </c:extLst>
        </c:ser>
        <c:ser>
          <c:idx val="1"/>
          <c:order val="1"/>
          <c:tx>
            <c:strRef>
              <c:f>'Predicted probs'!$F$261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'Predicted probs'!$G$261:$W$261</c:f>
              <c:numCache>
                <c:formatCode>0.000</c:formatCode>
                <c:ptCount val="17"/>
                <c:pt idx="0">
                  <c:v>2.3803806823808164E-2</c:v>
                </c:pt>
                <c:pt idx="1">
                  <c:v>2.4762259425999005E-2</c:v>
                </c:pt>
                <c:pt idx="2">
                  <c:v>2.5754840166577399E-2</c:v>
                </c:pt>
                <c:pt idx="3">
                  <c:v>2.6782418633959873E-2</c:v>
                </c:pt>
                <c:pt idx="4">
                  <c:v>2.7845859525236216E-2</c:v>
                </c:pt>
                <c:pt idx="5">
                  <c:v>2.8946020118964976E-2</c:v>
                </c:pt>
                <c:pt idx="6">
                  <c:v>3.0083747582956389E-2</c:v>
                </c:pt>
                <c:pt idx="7">
                  <c:v>3.1259876117208228E-2</c:v>
                </c:pt>
                <c:pt idx="8">
                  <c:v>3.2475223933405031E-2</c:v>
                </c:pt>
                <c:pt idx="9">
                  <c:v>3.3730590073764437E-2</c:v>
                </c:pt>
                <c:pt idx="10">
                  <c:v>3.5026751073517853E-2</c:v>
                </c:pt>
                <c:pt idx="11">
                  <c:v>3.6364457472940238E-2</c:v>
                </c:pt>
                <c:pt idx="12">
                  <c:v>3.7744430186594749E-2</c:v>
                </c:pt>
                <c:pt idx="13">
                  <c:v>3.9167356739322264E-2</c:v>
                </c:pt>
                <c:pt idx="14">
                  <c:v>4.0633887380475159E-2</c:v>
                </c:pt>
                <c:pt idx="15">
                  <c:v>4.2144631089954941E-2</c:v>
                </c:pt>
                <c:pt idx="16">
                  <c:v>4.3700151491749897E-2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BD-4147-BC52-B0F13E31D1DD}"/>
            </c:ext>
          </c:extLst>
        </c:ser>
        <c:ser>
          <c:idx val="2"/>
          <c:order val="2"/>
          <c:tx>
            <c:strRef>
              <c:f>'Predicted probs'!$F$262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'Predicted probs'!$G$262:$W$262</c:f>
              <c:numCache>
                <c:formatCode>0.000</c:formatCode>
                <c:ptCount val="17"/>
                <c:pt idx="0">
                  <c:v>1.3774734004748452E-2</c:v>
                </c:pt>
                <c:pt idx="1">
                  <c:v>1.4097918235546564E-2</c:v>
                </c:pt>
                <c:pt idx="2">
                  <c:v>1.4426186351818127E-2</c:v>
                </c:pt>
                <c:pt idx="3">
                  <c:v>1.475948518327716E-2</c:v>
                </c:pt>
                <c:pt idx="4">
                  <c:v>1.5097751020954253E-2</c:v>
                </c:pt>
                <c:pt idx="5">
                  <c:v>1.5440908995896627E-2</c:v>
                </c:pt>
                <c:pt idx="6">
                  <c:v>1.5788872444356169E-2</c:v>
                </c:pt>
                <c:pt idx="7">
                  <c:v>1.6141542261526174E-2</c:v>
                </c:pt>
                <c:pt idx="8">
                  <c:v>1.6498806246228237E-2</c:v>
                </c:pt>
                <c:pt idx="9">
                  <c:v>1.6860538439315738E-2</c:v>
                </c:pt>
                <c:pt idx="10">
                  <c:v>1.7226598458948809E-2</c:v>
                </c:pt>
                <c:pt idx="11">
                  <c:v>1.7596830836306178E-2</c:v>
                </c:pt>
                <c:pt idx="12">
                  <c:v>1.7971064355731037E-2</c:v>
                </c:pt>
                <c:pt idx="13">
                  <c:v>1.8349111403756953E-2</c:v>
                </c:pt>
                <c:pt idx="14">
                  <c:v>1.8730767331924796E-2</c:v>
                </c:pt>
                <c:pt idx="15">
                  <c:v>1.9115809838776986E-2</c:v>
                </c:pt>
                <c:pt idx="16">
                  <c:v>1.950399837689749E-2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BD-4147-BC52-B0F13E31D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66472"/>
        <c:axId val="546370000"/>
      </c:lineChart>
      <c:catAx>
        <c:axId val="54636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000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370000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6472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58397437629516"/>
          <c:y val="9.2440603318225359E-2"/>
          <c:w val="0.83088311414556271"/>
          <c:h val="0.74051617115336521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probs'!$F$263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probs'!$G$263:$W$263</c:f>
              <c:numCache>
                <c:formatCode>0.000</c:formatCode>
                <c:ptCount val="17"/>
                <c:pt idx="0">
                  <c:v>4.3024616036346629E-2</c:v>
                </c:pt>
                <c:pt idx="1">
                  <c:v>4.5258987748525492E-2</c:v>
                </c:pt>
                <c:pt idx="2">
                  <c:v>4.7579071729082253E-2</c:v>
                </c:pt>
                <c:pt idx="3">
                  <c:v>4.9985161073609889E-2</c:v>
                </c:pt>
                <c:pt idx="4">
                  <c:v>5.2477243358227989E-2</c:v>
                </c:pt>
                <c:pt idx="5">
                  <c:v>5.5054980785287339E-2</c:v>
                </c:pt>
                <c:pt idx="6">
                  <c:v>5.77176921262193E-2</c:v>
                </c:pt>
                <c:pt idx="7">
                  <c:v>6.0464336881232802E-2</c:v>
                </c:pt>
                <c:pt idx="8">
                  <c:v>6.3293502073673319E-2</c:v>
                </c:pt>
                <c:pt idx="9">
                  <c:v>6.620339208418051E-2</c:v>
                </c:pt>
                <c:pt idx="10">
                  <c:v>6.9191821905439543E-2</c:v>
                </c:pt>
                <c:pt idx="11">
                  <c:v>7.2256214161796881E-2</c:v>
                </c:pt>
                <c:pt idx="12">
                  <c:v>7.5393600189195858E-2</c:v>
                </c:pt>
                <c:pt idx="13">
                  <c:v>7.8600625410160968E-2</c:v>
                </c:pt>
                <c:pt idx="14">
                  <c:v>8.1873559166812132E-2</c:v>
                </c:pt>
                <c:pt idx="15">
                  <c:v>8.5208309093549234E-2</c:v>
                </c:pt>
                <c:pt idx="16">
                  <c:v>8.8600440022056012E-2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3-4075-94CF-D8D7D9CBED4A}"/>
            </c:ext>
          </c:extLst>
        </c:ser>
        <c:ser>
          <c:idx val="1"/>
          <c:order val="1"/>
          <c:tx>
            <c:strRef>
              <c:f>'[log_July19.xlsx]Predicted probs'!$F$264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probs'!$G$264:$W$264</c:f>
              <c:numCache>
                <c:formatCode>0.000</c:formatCode>
                <c:ptCount val="17"/>
                <c:pt idx="0">
                  <c:v>3.5965116874300124E-2</c:v>
                </c:pt>
                <c:pt idx="1">
                  <c:v>3.7282575322396407E-2</c:v>
                </c:pt>
                <c:pt idx="2">
                  <c:v>3.8637434550093226E-2</c:v>
                </c:pt>
                <c:pt idx="3">
                  <c:v>4.0029997614557472E-2</c:v>
                </c:pt>
                <c:pt idx="4">
                  <c:v>4.1460515069032304E-2</c:v>
                </c:pt>
                <c:pt idx="5">
                  <c:v>4.2929181533846783E-2</c:v>
                </c:pt>
                <c:pt idx="6">
                  <c:v>4.44361323211028E-2</c:v>
                </c:pt>
                <c:pt idx="7">
                  <c:v>4.5981440138961653E-2</c:v>
                </c:pt>
                <c:pt idx="8">
                  <c:v>4.7565111902787789E-2</c:v>
                </c:pt>
                <c:pt idx="9">
                  <c:v>4.9187085681546922E-2</c:v>
                </c:pt>
                <c:pt idx="10">
                  <c:v>5.084722780876455E-2</c:v>
                </c:pt>
                <c:pt idx="11">
                  <c:v>5.254533018799392E-2</c:v>
                </c:pt>
                <c:pt idx="12">
                  <c:v>5.4281107823085754E-2</c:v>
                </c:pt>
                <c:pt idx="13">
                  <c:v>5.6054196603564338E-2</c:v>
                </c:pt>
                <c:pt idx="14">
                  <c:v>5.7864151375065967E-2</c:v>
                </c:pt>
                <c:pt idx="15">
                  <c:v>5.971044432406316E-2</c:v>
                </c:pt>
                <c:pt idx="16">
                  <c:v>6.1592463704958356E-2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33-4075-94CF-D8D7D9CBED4A}"/>
            </c:ext>
          </c:extLst>
        </c:ser>
        <c:ser>
          <c:idx val="2"/>
          <c:order val="2"/>
          <c:tx>
            <c:strRef>
              <c:f>'[log_July19.xlsx]Predicted probs'!$F$265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probs'!$G$259:$W$259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probs'!$G$265:$W$265</c:f>
              <c:numCache>
                <c:formatCode>0.000</c:formatCode>
                <c:ptCount val="17"/>
                <c:pt idx="0">
                  <c:v>2.1554094933568375E-2</c:v>
                </c:pt>
                <c:pt idx="1">
                  <c:v>2.200919928967485E-2</c:v>
                </c:pt>
                <c:pt idx="2">
                  <c:v>2.2467683175088262E-2</c:v>
                </c:pt>
                <c:pt idx="3">
                  <c:v>2.2929202810837067E-2</c:v>
                </c:pt>
                <c:pt idx="4">
                  <c:v>2.3393390532725475E-2</c:v>
                </c:pt>
                <c:pt idx="5">
                  <c:v>2.3859854340514214E-2</c:v>
                </c:pt>
                <c:pt idx="6">
                  <c:v>2.4328177528193259E-2</c:v>
                </c:pt>
                <c:pt idx="7">
                  <c:v>2.4797918405841113E-2</c:v>
                </c:pt>
                <c:pt idx="8">
                  <c:v>2.5268610123877627E-2</c:v>
                </c:pt>
                <c:pt idx="9">
                  <c:v>2.5739760610735306E-2</c:v>
                </c:pt>
                <c:pt idx="10">
                  <c:v>2.6210852635084349E-2</c:v>
                </c:pt>
                <c:pt idx="11">
                  <c:v>2.6681344003729093E-2</c:v>
                </c:pt>
                <c:pt idx="12">
                  <c:v>2.715066790613389E-2</c:v>
                </c:pt>
                <c:pt idx="13">
                  <c:v>2.7618233416216192E-2</c:v>
                </c:pt>
                <c:pt idx="14">
                  <c:v>2.8083426161549283E-2</c:v>
                </c:pt>
                <c:pt idx="15">
                  <c:v>2.8545609169430473E-2</c:v>
                </c:pt>
                <c:pt idx="16">
                  <c:v>2.9004123898381352E-2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33-4075-94CF-D8D7D9CBE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67648"/>
        <c:axId val="546371568"/>
      </c:lineChart>
      <c:catAx>
        <c:axId val="54636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15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371568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67648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37479401060552"/>
          <c:y val="8.5925323135854437E-2"/>
          <c:w val="0.82540391053806605"/>
          <c:h val="0.75350247898917877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probs'!$F$275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probs'!$G$275:$W$275</c:f>
              <c:numCache>
                <c:formatCode>0.000</c:formatCode>
                <c:ptCount val="17"/>
                <c:pt idx="0">
                  <c:v>8.9053062445366996E-2</c:v>
                </c:pt>
                <c:pt idx="1">
                  <c:v>9.3849583971313641E-2</c:v>
                </c:pt>
                <c:pt idx="2">
                  <c:v>9.8864537589128013E-2</c:v>
                </c:pt>
                <c:pt idx="3">
                  <c:v>0.10410349209685729</c:v>
                </c:pt>
                <c:pt idx="4">
                  <c:v>0.10957167170037534</c:v>
                </c:pt>
                <c:pt idx="5">
                  <c:v>0.11527389428039475</c:v>
                </c:pt>
                <c:pt idx="6">
                  <c:v>0.12121450663384273</c:v>
                </c:pt>
                <c:pt idx="7">
                  <c:v>0.12739731712819771</c:v>
                </c:pt>
                <c:pt idx="8">
                  <c:v>0.13382552631354314</c:v>
                </c:pt>
                <c:pt idx="9">
                  <c:v>0.14050165614803339</c:v>
                </c:pt>
                <c:pt idx="10">
                  <c:v>0.1474274786058889</c:v>
                </c:pt>
                <c:pt idx="11">
                  <c:v>0.1546039445501364</c:v>
                </c:pt>
                <c:pt idx="12">
                  <c:v>0.16203111386176033</c:v>
                </c:pt>
                <c:pt idx="13">
                  <c:v>0.16970808791890871</c:v>
                </c:pt>
                <c:pt idx="14">
                  <c:v>0.17763294561010076</c:v>
                </c:pt>
                <c:pt idx="15">
                  <c:v>0.18580268413946674</c:v>
                </c:pt>
                <c:pt idx="16">
                  <c:v>0.19421316593524615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13-4719-AE97-A8EC20E9AD5A}"/>
            </c:ext>
          </c:extLst>
        </c:ser>
        <c:ser>
          <c:idx val="1"/>
          <c:order val="1"/>
          <c:tx>
            <c:strRef>
              <c:f>'[log_July19.xlsx]Predicted probs'!$F$276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probs'!$G$276:$W$276</c:f>
              <c:numCache>
                <c:formatCode>0.000</c:formatCode>
                <c:ptCount val="17"/>
                <c:pt idx="0">
                  <c:v>7.6465948069933246E-2</c:v>
                </c:pt>
                <c:pt idx="1">
                  <c:v>7.9385894133614798E-2</c:v>
                </c:pt>
                <c:pt idx="2">
                  <c:v>8.2403060406402134E-2</c:v>
                </c:pt>
                <c:pt idx="3">
                  <c:v>8.55196052750649E-2</c:v>
                </c:pt>
                <c:pt idx="4">
                  <c:v>8.8737651866122452E-2</c:v>
                </c:pt>
                <c:pt idx="5">
                  <c:v>9.2059280266476667E-2</c:v>
                </c:pt>
                <c:pt idx="6">
                  <c:v>9.5486519315292909E-2</c:v>
                </c:pt>
                <c:pt idx="7">
                  <c:v>9.9021337974311605E-2</c:v>
                </c:pt>
                <c:pt idx="8">
                  <c:v>0.10266563628764339</c:v>
                </c:pt>
                <c:pt idx="9">
                  <c:v>0.10642123594630927</c:v>
                </c:pt>
                <c:pt idx="10">
                  <c:v>0.1102898704773265</c:v>
                </c:pt>
                <c:pt idx="11">
                  <c:v>0.11427317508198651</c:v>
                </c:pt>
                <c:pt idx="12">
                  <c:v>0.11837267615311632</c:v>
                </c:pt>
                <c:pt idx="13">
                  <c:v>0.12258978050651642</c:v>
                </c:pt>
                <c:pt idx="14">
                  <c:v>0.1269257643673975</c:v>
                </c:pt>
                <c:pt idx="15">
                  <c:v>0.13138176215844538</c:v>
                </c:pt>
                <c:pt idx="16">
                  <c:v>0.13595875514207828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13-4719-AE97-A8EC20E9AD5A}"/>
            </c:ext>
          </c:extLst>
        </c:ser>
        <c:ser>
          <c:idx val="2"/>
          <c:order val="2"/>
          <c:tx>
            <c:strRef>
              <c:f>'[log_July19.xlsx]Predicted probs'!$F$277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probs'!$G$277:$W$277</c:f>
              <c:numCache>
                <c:formatCode>0.000</c:formatCode>
                <c:ptCount val="17"/>
                <c:pt idx="0">
                  <c:v>4.5188202442139586E-2</c:v>
                </c:pt>
                <c:pt idx="1">
                  <c:v>4.7371801358040609E-2</c:v>
                </c:pt>
                <c:pt idx="2">
                  <c:v>4.9652316786682478E-2</c:v>
                </c:pt>
                <c:pt idx="3">
                  <c:v>5.203340620757628E-2</c:v>
                </c:pt>
                <c:pt idx="4">
                  <c:v>5.4518810762233985E-2</c:v>
                </c:pt>
                <c:pt idx="5">
                  <c:v>5.7112352008313508E-2</c:v>
                </c:pt>
                <c:pt idx="6">
                  <c:v>5.9817928052866801E-2</c:v>
                </c:pt>
                <c:pt idx="7">
                  <c:v>6.2639509019030926E-2</c:v>
                </c:pt>
                <c:pt idx="8">
                  <c:v>6.5581131799853143E-2</c:v>
                </c:pt>
                <c:pt idx="9">
                  <c:v>6.8646894052656615E-2</c:v>
                </c:pt>
                <c:pt idx="10">
                  <c:v>7.1840947387490028E-2</c:v>
                </c:pt>
                <c:pt idx="11">
                  <c:v>7.5167489703828624E-2</c:v>
                </c:pt>
                <c:pt idx="12">
                  <c:v>7.863075663087761E-2</c:v>
                </c:pt>
                <c:pt idx="13">
                  <c:v>8.2235012028633078E-2</c:v>
                </c:pt>
                <c:pt idx="14">
                  <c:v>8.5984537509361608E-2</c:v>
                </c:pt>
                <c:pt idx="15">
                  <c:v>8.9883620942440998E-2</c:v>
                </c:pt>
                <c:pt idx="16">
                  <c:v>9.39365439096259E-2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13-4719-AE97-A8EC20E9A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70392"/>
        <c:axId val="546371960"/>
      </c:lineChart>
      <c:catAx>
        <c:axId val="54637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19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371960"/>
        <c:scaling>
          <c:orientation val="minMax"/>
          <c:max val="0.35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0392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20713084333416"/>
          <c:y val="9.9756686038572323E-2"/>
          <c:w val="0.84456944910541065"/>
          <c:h val="0.72775821383339134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probs'!$F$278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probs'!$G$278:$W$278</c:f>
              <c:numCache>
                <c:formatCode>0.000</c:formatCode>
                <c:ptCount val="17"/>
                <c:pt idx="0">
                  <c:v>0.16931695264098678</c:v>
                </c:pt>
                <c:pt idx="1">
                  <c:v>0.17739897193876936</c:v>
                </c:pt>
                <c:pt idx="2">
                  <c:v>0.18574838609945174</c:v>
                </c:pt>
                <c:pt idx="3">
                  <c:v>0.19436273530878559</c:v>
                </c:pt>
                <c:pt idx="4">
                  <c:v>0.20323838812171877</c:v>
                </c:pt>
                <c:pt idx="5">
                  <c:v>0.21237048847319873</c:v>
                </c:pt>
                <c:pt idx="6">
                  <c:v>0.22175291114498535</c:v>
                </c:pt>
                <c:pt idx="7">
                  <c:v>0.23137822707860747</c:v>
                </c:pt>
                <c:pt idx="8">
                  <c:v>0.24123767986944303</c:v>
                </c:pt>
                <c:pt idx="9">
                  <c:v>0.25132117468192489</c:v>
                </c:pt>
                <c:pt idx="10">
                  <c:v>0.26161728068939893</c:v>
                </c:pt>
                <c:pt idx="11">
                  <c:v>0.27211324796393016</c:v>
                </c:pt>
                <c:pt idx="12">
                  <c:v>0.28279503952273238</c:v>
                </c:pt>
                <c:pt idx="13">
                  <c:v>0.2936473789820222</c:v>
                </c:pt>
                <c:pt idx="14">
                  <c:v>0.30465381398093089</c:v>
                </c:pt>
                <c:pt idx="15">
                  <c:v>0.31579679522439325</c:v>
                </c:pt>
                <c:pt idx="16">
                  <c:v>0.32705777066307512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97-45BA-9195-0D4284BD39AA}"/>
            </c:ext>
          </c:extLst>
        </c:ser>
        <c:ser>
          <c:idx val="1"/>
          <c:order val="1"/>
          <c:tx>
            <c:strRef>
              <c:f>'[log_July19.xlsx]Predicted probs'!$F$279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probs'!$G$279:$W$279</c:f>
              <c:numCache>
                <c:formatCode>0.000</c:formatCode>
                <c:ptCount val="17"/>
                <c:pt idx="0">
                  <c:v>0.14745890001447584</c:v>
                </c:pt>
                <c:pt idx="1">
                  <c:v>0.15255513443202876</c:v>
                </c:pt>
                <c:pt idx="2">
                  <c:v>0.15778314866418211</c:v>
                </c:pt>
                <c:pt idx="3">
                  <c:v>0.16314332573100424</c:v>
                </c:pt>
                <c:pt idx="4">
                  <c:v>0.16863582871651567</c:v>
                </c:pt>
                <c:pt idx="5">
                  <c:v>0.17426058902048661</c:v>
                </c:pt>
                <c:pt idx="6">
                  <c:v>0.18001729498160218</c:v>
                </c:pt>
                <c:pt idx="7">
                  <c:v>0.1859053809726533</c:v>
                </c:pt>
                <c:pt idx="8">
                  <c:v>0.19192401707215406</c:v>
                </c:pt>
                <c:pt idx="9">
                  <c:v>0.19807209941965692</c:v>
                </c:pt>
                <c:pt idx="10">
                  <c:v>0.2043482413639193</c:v>
                </c:pt>
                <c:pt idx="11">
                  <c:v>0.21075076551383468</c:v>
                </c:pt>
                <c:pt idx="12">
                  <c:v>0.2172776968015761</c:v>
                </c:pt>
                <c:pt idx="13">
                  <c:v>0.22392675666560327</c:v>
                </c:pt>
                <c:pt idx="14">
                  <c:v>0.23069535845796396</c:v>
                </c:pt>
                <c:pt idx="15">
                  <c:v>0.23758060417561352</c:v>
                </c:pt>
                <c:pt idx="16">
                  <c:v>0.24457928260922623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97-45BA-9195-0D4284BD39AA}"/>
            </c:ext>
          </c:extLst>
        </c:ser>
        <c:ser>
          <c:idx val="2"/>
          <c:order val="2"/>
          <c:tx>
            <c:strRef>
              <c:f>'[log_July19.xlsx]Predicted probs'!$F$280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probs'!$G$274:$W$274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probs'!$G$280:$W$280</c:f>
              <c:numCache>
                <c:formatCode>0.000</c:formatCode>
                <c:ptCount val="17"/>
                <c:pt idx="0">
                  <c:v>9.0248395496011186E-2</c:v>
                </c:pt>
                <c:pt idx="1">
                  <c:v>9.4392395662947007E-2</c:v>
                </c:pt>
                <c:pt idx="2">
                  <c:v>9.8699311764255018E-2</c:v>
                </c:pt>
                <c:pt idx="3">
                  <c:v>0.10317342704909015</c:v>
                </c:pt>
                <c:pt idx="4">
                  <c:v>0.10781896025098692</c:v>
                </c:pt>
                <c:pt idx="5">
                  <c:v>0.11264004725080973</c:v>
                </c:pt>
                <c:pt idx="6">
                  <c:v>0.11764072159905853</c:v>
                </c:pt>
                <c:pt idx="7">
                  <c:v>0.1228248939216354</c:v>
                </c:pt>
                <c:pt idx="8">
                  <c:v>0.12819633024639857</c:v>
                </c:pt>
                <c:pt idx="9">
                  <c:v>0.13375862930224008</c:v>
                </c:pt>
                <c:pt idx="10">
                  <c:v>0.13951519885800176</c:v>
                </c:pt>
                <c:pt idx="11">
                  <c:v>0.14546923118517416</c:v>
                </c:pt>
                <c:pt idx="12">
                  <c:v>0.15162367774591101</c:v>
                </c:pt>
                <c:pt idx="13">
                  <c:v>0.15798122322626759</c:v>
                </c:pt>
                <c:pt idx="14">
                  <c:v>0.16454425905354442</c:v>
                </c:pt>
                <c:pt idx="15">
                  <c:v>0.17131485655595824</c:v>
                </c:pt>
                <c:pt idx="16">
                  <c:v>0.17829473994229181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97-45BA-9195-0D4284BD3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70784"/>
        <c:axId val="546372352"/>
      </c:lineChart>
      <c:catAx>
        <c:axId val="54637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235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372352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078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22442899499758"/>
          <c:y val="4.7766669812713429E-2"/>
          <c:w val="0.85555296348043475"/>
          <c:h val="0.81975693158800345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probs'!$F$302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probs'!$G$302:$W$302</c:f>
              <c:numCache>
                <c:formatCode>0.000</c:formatCode>
                <c:ptCount val="17"/>
                <c:pt idx="0">
                  <c:v>0.8315009152238565</c:v>
                </c:pt>
                <c:pt idx="1">
                  <c:v>0.82525574324709761</c:v>
                </c:pt>
                <c:pt idx="2">
                  <c:v>0.81872692714569706</c:v>
                </c:pt>
                <c:pt idx="3">
                  <c:v>0.81190677191474503</c:v>
                </c:pt>
                <c:pt idx="4">
                  <c:v>0.8047879859324657</c:v>
                </c:pt>
                <c:pt idx="5">
                  <c:v>0.79736375985780605</c:v>
                </c:pt>
                <c:pt idx="6">
                  <c:v>0.78962784972405642</c:v>
                </c:pt>
                <c:pt idx="7">
                  <c:v>0.78157466370504125</c:v>
                </c:pt>
                <c:pt idx="8">
                  <c:v>0.77319935189376943</c:v>
                </c:pt>
                <c:pt idx="9">
                  <c:v>0.76449789828971493</c:v>
                </c:pt>
                <c:pt idx="10">
                  <c:v>0.75546721404293449</c:v>
                </c:pt>
                <c:pt idx="11">
                  <c:v>0.74610523085450564</c:v>
                </c:pt>
                <c:pt idx="12">
                  <c:v>0.73641099328747461</c:v>
                </c:pt>
                <c:pt idx="13">
                  <c:v>0.72638474860544056</c:v>
                </c:pt>
                <c:pt idx="14">
                  <c:v>0.7160280326324987</c:v>
                </c:pt>
                <c:pt idx="15">
                  <c:v>0.7053437500243076</c:v>
                </c:pt>
                <c:pt idx="16">
                  <c:v>0.69433624726162024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69-405A-B2FF-2EEA27EF5B2E}"/>
            </c:ext>
          </c:extLst>
        </c:ser>
        <c:ser>
          <c:idx val="1"/>
          <c:order val="1"/>
          <c:tx>
            <c:strRef>
              <c:f>'[log_July19.xlsx]Predicted probs'!$F$303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probs'!$G$303:$W$303</c:f>
              <c:numCache>
                <c:formatCode>0.000</c:formatCode>
                <c:ptCount val="17"/>
                <c:pt idx="0">
                  <c:v>0.82786120909307204</c:v>
                </c:pt>
                <c:pt idx="1">
                  <c:v>0.82494828269104792</c:v>
                </c:pt>
                <c:pt idx="2">
                  <c:v>0.82190315932857394</c:v>
                </c:pt>
                <c:pt idx="3">
                  <c:v>0.81872287048902792</c:v>
                </c:pt>
                <c:pt idx="4">
                  <c:v>0.81540448013588107</c:v>
                </c:pt>
                <c:pt idx="5">
                  <c:v>0.81194509450174701</c:v>
                </c:pt>
                <c:pt idx="6">
                  <c:v>0.80834187246398359</c:v>
                </c:pt>
                <c:pt idx="7">
                  <c:v>0.80459203650174305</c:v>
                </c:pt>
                <c:pt idx="8">
                  <c:v>0.80069288422448781</c:v>
                </c:pt>
                <c:pt idx="9">
                  <c:v>0.79664180045670818</c:v>
                </c:pt>
                <c:pt idx="10">
                  <c:v>0.79243626985778792</c:v>
                </c:pt>
                <c:pt idx="11">
                  <c:v>0.78807389004977546</c:v>
                </c:pt>
                <c:pt idx="12">
                  <c:v>0.78355238521919224</c:v>
                </c:pt>
                <c:pt idx="13">
                  <c:v>0.77886962015201022</c:v>
                </c:pt>
                <c:pt idx="14">
                  <c:v>0.77402361465358749</c:v>
                </c:pt>
                <c:pt idx="15">
                  <c:v>0.76901255829771942</c:v>
                </c:pt>
                <c:pt idx="16">
                  <c:v>0.76383482544111925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69-405A-B2FF-2EEA27EF5B2E}"/>
            </c:ext>
          </c:extLst>
        </c:ser>
        <c:ser>
          <c:idx val="2"/>
          <c:order val="2"/>
          <c:tx>
            <c:strRef>
              <c:f>'[log_July19.xlsx]Predicted probs'!$F$304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probs'!$G$304:$W$304</c:f>
              <c:numCache>
                <c:formatCode>0.000</c:formatCode>
                <c:ptCount val="17"/>
                <c:pt idx="0">
                  <c:v>0.82290111769707874</c:v>
                </c:pt>
                <c:pt idx="1">
                  <c:v>0.82305838810884224</c:v>
                </c:pt>
                <c:pt idx="2">
                  <c:v>0.8230731277004496</c:v>
                </c:pt>
                <c:pt idx="3">
                  <c:v>0.82294217698576289</c:v>
                </c:pt>
                <c:pt idx="4">
                  <c:v>0.82266230437432764</c:v>
                </c:pt>
                <c:pt idx="5">
                  <c:v>0.82223020916231981</c:v>
                </c:pt>
                <c:pt idx="6">
                  <c:v>0.82164252516625724</c:v>
                </c:pt>
                <c:pt idx="7">
                  <c:v>0.82089582504417713</c:v>
                </c:pt>
                <c:pt idx="8">
                  <c:v>0.81998662534942612</c:v>
                </c:pt>
                <c:pt idx="9">
                  <c:v>0.81891139236226806</c:v>
                </c:pt>
                <c:pt idx="10">
                  <c:v>0.81766654874415545</c:v>
                </c:pt>
                <c:pt idx="11">
                  <c:v>0.81624848105864212</c:v>
                </c:pt>
                <c:pt idx="12">
                  <c:v>0.81465354820148916</c:v>
                </c:pt>
                <c:pt idx="13">
                  <c:v>0.81287809078045969</c:v>
                </c:pt>
                <c:pt idx="14">
                  <c:v>0.81091844148253556</c:v>
                </c:pt>
                <c:pt idx="15">
                  <c:v>0.808770936462746</c:v>
                </c:pt>
                <c:pt idx="16">
                  <c:v>0.80643192778442174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69-405A-B2FF-2EEA27EF5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75880"/>
        <c:axId val="546376272"/>
      </c:lineChart>
      <c:catAx>
        <c:axId val="54637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6272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546376272"/>
        <c:scaling>
          <c:orientation val="minMax"/>
          <c:max val="0.85000000000000009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75880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47341801252945"/>
          <c:y val="6.3695293902215705E-2"/>
          <c:w val="0.84226270986199703"/>
          <c:h val="0.80416163095892079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probs'!$F$315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probs'!$G$315:$W$315</c:f>
              <c:numCache>
                <c:formatCode>0.000</c:formatCode>
                <c:ptCount val="17"/>
                <c:pt idx="0">
                  <c:v>5.0563622727688773E-2</c:v>
                </c:pt>
                <c:pt idx="1">
                  <c:v>5.0334631042300071E-2</c:v>
                </c:pt>
                <c:pt idx="2">
                  <c:v>5.0086454685018822E-2</c:v>
                </c:pt>
                <c:pt idx="3">
                  <c:v>4.981845614313643E-2</c:v>
                </c:pt>
                <c:pt idx="4">
                  <c:v>4.9530016078311562E-2</c:v>
                </c:pt>
                <c:pt idx="5">
                  <c:v>4.9220538522322582E-2</c:v>
                </c:pt>
                <c:pt idx="6">
                  <c:v>4.888945642349507E-2</c:v>
                </c:pt>
                <c:pt idx="7">
                  <c:v>4.8536237517707845E-2</c:v>
                </c:pt>
                <c:pt idx="8">
                  <c:v>4.8160390488658535E-2</c:v>
                </c:pt>
                <c:pt idx="9">
                  <c:v>4.7761471372170648E-2</c:v>
                </c:pt>
                <c:pt idx="10">
                  <c:v>4.7339090148899601E-2</c:v>
                </c:pt>
                <c:pt idx="11">
                  <c:v>4.6892917459058894E-2</c:v>
                </c:pt>
                <c:pt idx="12">
                  <c:v>4.6422691361993985E-2</c:v>
                </c:pt>
                <c:pt idx="13">
                  <c:v>4.5928224052889863E-2</c:v>
                </c:pt>
                <c:pt idx="14">
                  <c:v>4.5409408438962059E-2</c:v>
                </c:pt>
                <c:pt idx="15">
                  <c:v>4.4866224468541452E-2</c:v>
                </c:pt>
                <c:pt idx="16">
                  <c:v>4.429874509894443E-2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B-4A4C-9496-3B51B81E8A40}"/>
            </c:ext>
          </c:extLst>
        </c:ser>
        <c:ser>
          <c:idx val="1"/>
          <c:order val="1"/>
          <c:tx>
            <c:strRef>
              <c:f>'[log_July19.xlsx]Predicted probs'!$F$316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probs'!$G$316:$W$316</c:f>
              <c:numCache>
                <c:formatCode>0.000</c:formatCode>
                <c:ptCount val="17"/>
                <c:pt idx="0">
                  <c:v>7.186903601318638E-2</c:v>
                </c:pt>
                <c:pt idx="1">
                  <c:v>7.0903563749338178E-2</c:v>
                </c:pt>
                <c:pt idx="2">
                  <c:v>6.9938940098446548E-2</c:v>
                </c:pt>
                <c:pt idx="3">
                  <c:v>6.8975105601947362E-2</c:v>
                </c:pt>
                <c:pt idx="4">
                  <c:v>6.801200847276008E-2</c:v>
                </c:pt>
                <c:pt idx="5">
                  <c:v>6.7049605112811536E-2</c:v>
                </c:pt>
                <c:pt idx="6">
                  <c:v>6.6087860637767046E-2</c:v>
                </c:pt>
                <c:pt idx="7">
                  <c:v>6.5126749406737114E-2</c:v>
                </c:pt>
                <c:pt idx="8">
                  <c:v>6.4166255554463869E-2</c:v>
                </c:pt>
                <c:pt idx="9">
                  <c:v>6.3206373523218132E-2</c:v>
                </c:pt>
                <c:pt idx="10">
                  <c:v>6.2247108591367631E-2</c:v>
                </c:pt>
                <c:pt idx="11">
                  <c:v>6.1288477395297712E-2</c:v>
                </c:pt>
                <c:pt idx="12">
                  <c:v>6.0330508441096733E-2</c:v>
                </c:pt>
                <c:pt idx="13">
                  <c:v>5.9373242602151065E-2</c:v>
                </c:pt>
                <c:pt idx="14">
                  <c:v>5.8416733598539952E-2</c:v>
                </c:pt>
                <c:pt idx="15">
                  <c:v>5.7461048453880344E-2</c:v>
                </c:pt>
                <c:pt idx="16">
                  <c:v>5.65062679250527E-2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0B-4A4C-9496-3B51B81E8A40}"/>
            </c:ext>
          </c:extLst>
        </c:ser>
        <c:ser>
          <c:idx val="2"/>
          <c:order val="2"/>
          <c:tx>
            <c:strRef>
              <c:f>'[log_July19.xlsx]Predicted probs'!$F$317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probs'!$G$317:$W$317</c:f>
              <c:numCache>
                <c:formatCode>0.000</c:formatCode>
                <c:ptCount val="17"/>
                <c:pt idx="0">
                  <c:v>0.11813594585603336</c:v>
                </c:pt>
                <c:pt idx="1">
                  <c:v>0.11547189229757053</c:v>
                </c:pt>
                <c:pt idx="2">
                  <c:v>0.11284836916104994</c:v>
                </c:pt>
                <c:pt idx="3">
                  <c:v>0.11026493162338354</c:v>
                </c:pt>
                <c:pt idx="4">
                  <c:v>0.107721133842484</c:v>
                </c:pt>
                <c:pt idx="5">
                  <c:v>0.10521652983347002</c:v>
                </c:pt>
                <c:pt idx="6">
                  <c:v>0.10275067433651983</c:v>
                </c:pt>
                <c:pt idx="7">
                  <c:v>0.10032312367526573</c:v>
                </c:pt>
                <c:pt idx="8">
                  <c:v>9.7933436604492552E-2</c:v>
                </c:pt>
                <c:pt idx="9">
                  <c:v>9.5581175145759631E-2</c:v>
                </c:pt>
                <c:pt idx="10">
                  <c:v>9.3265905409405769E-2</c:v>
                </c:pt>
                <c:pt idx="11">
                  <c:v>9.0987198401223143E-2</c:v>
                </c:pt>
                <c:pt idx="12">
                  <c:v>8.8744630811902245E-2</c:v>
                </c:pt>
                <c:pt idx="13">
                  <c:v>8.6537785787150254E-2</c:v>
                </c:pt>
                <c:pt idx="14">
                  <c:v>8.4366253676178046E-2</c:v>
                </c:pt>
                <c:pt idx="15">
                  <c:v>8.2229632756036036E-2</c:v>
                </c:pt>
                <c:pt idx="16">
                  <c:v>8.012752992905485E-2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0B-4A4C-9496-3B51B81E8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320608"/>
        <c:axId val="546315120"/>
      </c:lineChart>
      <c:catAx>
        <c:axId val="54632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151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315120"/>
        <c:scaling>
          <c:orientation val="minMax"/>
          <c:max val="0.35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20608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78453571087032"/>
          <c:y val="5.8367655193040421E-2"/>
          <c:w val="0.8561423721745377"/>
          <c:h val="0.81325418304640129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probs'!$F$305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probs'!$G$305:$W$305</c:f>
              <c:numCache>
                <c:formatCode>0.000</c:formatCode>
                <c:ptCount val="17"/>
                <c:pt idx="0">
                  <c:v>0.73861175523791223</c:v>
                </c:pt>
                <c:pt idx="1">
                  <c:v>0.72880140567712715</c:v>
                </c:pt>
                <c:pt idx="2">
                  <c:v>0.71866332605052941</c:v>
                </c:pt>
                <c:pt idx="3">
                  <c:v>0.70819974729663526</c:v>
                </c:pt>
                <c:pt idx="4">
                  <c:v>0.69741428397358329</c:v>
                </c:pt>
                <c:pt idx="5">
                  <c:v>0.68631200118699243</c:v>
                </c:pt>
                <c:pt idx="6">
                  <c:v>0.67489947182596033</c:v>
                </c:pt>
                <c:pt idx="7">
                  <c:v>0.66318482242432197</c:v>
                </c:pt>
                <c:pt idx="8">
                  <c:v>0.65117776602041844</c:v>
                </c:pt>
                <c:pt idx="9">
                  <c:v>0.63888962049207099</c:v>
                </c:pt>
                <c:pt idx="10">
                  <c:v>0.62633331099651068</c:v>
                </c:pt>
                <c:pt idx="11">
                  <c:v>0.61352335534832514</c:v>
                </c:pt>
                <c:pt idx="12">
                  <c:v>0.60047583142074301</c:v>
                </c:pt>
                <c:pt idx="13">
                  <c:v>0.58720832595342631</c:v>
                </c:pt>
                <c:pt idx="14">
                  <c:v>0.57373986448779446</c:v>
                </c:pt>
                <c:pt idx="15">
                  <c:v>0.56009082252104236</c:v>
                </c:pt>
                <c:pt idx="16">
                  <c:v>0.54628281836268544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7A-4CB9-834C-298E2A6DBC71}"/>
            </c:ext>
          </c:extLst>
        </c:ser>
        <c:ser>
          <c:idx val="1"/>
          <c:order val="1"/>
          <c:tx>
            <c:strRef>
              <c:f>'[log_July19.xlsx]Predicted probs'!$F$306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probs'!$G$306:$W$306</c:f>
              <c:numCache>
                <c:formatCode>0.000</c:formatCode>
                <c:ptCount val="17"/>
                <c:pt idx="0">
                  <c:v>0.74586863557984984</c:v>
                </c:pt>
                <c:pt idx="1">
                  <c:v>0.74064843644488587</c:v>
                </c:pt>
                <c:pt idx="2">
                  <c:v>0.73525811431886745</c:v>
                </c:pt>
                <c:pt idx="3">
                  <c:v>0.7296968058485197</c:v>
                </c:pt>
                <c:pt idx="4">
                  <c:v>0.7239639006823877</c:v>
                </c:pt>
                <c:pt idx="5">
                  <c:v>0.71805905640188172</c:v>
                </c:pt>
                <c:pt idx="6">
                  <c:v>0.71198221310486198</c:v>
                </c:pt>
                <c:pt idx="7">
                  <c:v>0.70573360752163561</c:v>
                </c:pt>
                <c:pt idx="8">
                  <c:v>0.69931378653792131</c:v>
                </c:pt>
                <c:pt idx="9">
                  <c:v>0.69272361999500087</c:v>
                </c:pt>
                <c:pt idx="10">
                  <c:v>0.68596431263406332</c:v>
                </c:pt>
                <c:pt idx="11">
                  <c:v>0.67903741504982129</c:v>
                </c:pt>
                <c:pt idx="12">
                  <c:v>0.67194483351797174</c:v>
                </c:pt>
                <c:pt idx="13">
                  <c:v>0.664688838562146</c:v>
                </c:pt>
                <c:pt idx="14">
                  <c:v>0.65727207212872829</c:v>
                </c:pt>
                <c:pt idx="15">
                  <c:v>0.64969755324245793</c:v>
                </c:pt>
                <c:pt idx="16">
                  <c:v>0.64196868202210366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7A-4CB9-834C-298E2A6DBC71}"/>
            </c:ext>
          </c:extLst>
        </c:ser>
        <c:ser>
          <c:idx val="2"/>
          <c:order val="2"/>
          <c:tx>
            <c:strRef>
              <c:f>'[log_July19.xlsx]Predicted probs'!$F$307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probs'!$G$307:$W$307</c:f>
              <c:numCache>
                <c:formatCode>0.000</c:formatCode>
                <c:ptCount val="17"/>
                <c:pt idx="0">
                  <c:v>0.76782805289219946</c:v>
                </c:pt>
                <c:pt idx="1">
                  <c:v>0.76621324251935563</c:v>
                </c:pt>
                <c:pt idx="2">
                  <c:v>0.76438988020785315</c:v>
                </c:pt>
                <c:pt idx="3">
                  <c:v>0.76235424038465638</c:v>
                </c:pt>
                <c:pt idx="4">
                  <c:v>0.7601026778575829</c:v>
                </c:pt>
                <c:pt idx="5">
                  <c:v>0.75763164563030017</c:v>
                </c:pt>
                <c:pt idx="6">
                  <c:v>0.75493771384477371</c:v>
                </c:pt>
                <c:pt idx="7">
                  <c:v>0.75201758982411182</c:v>
                </c:pt>
                <c:pt idx="8">
                  <c:v>0.74886813917542505</c:v>
                </c:pt>
                <c:pt idx="9">
                  <c:v>0.74548640789781806</c:v>
                </c:pt>
                <c:pt idx="10">
                  <c:v>0.74186964542501987</c:v>
                </c:pt>
                <c:pt idx="11">
                  <c:v>0.73801532851552543</c:v>
                </c:pt>
                <c:pt idx="12">
                  <c:v>0.73392118588558541</c:v>
                </c:pt>
                <c:pt idx="13">
                  <c:v>0.72958522346211707</c:v>
                </c:pt>
                <c:pt idx="14">
                  <c:v>0.72500575011379143</c:v>
                </c:pt>
                <c:pt idx="15">
                  <c:v>0.72018140369944672</c:v>
                </c:pt>
                <c:pt idx="16">
                  <c:v>0.71511117725384044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7A-4CB9-834C-298E2A6DB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16672"/>
        <c:axId val="549019416"/>
      </c:lineChart>
      <c:catAx>
        <c:axId val="5490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94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19416"/>
        <c:scaling>
          <c:orientation val="minMax"/>
          <c:max val="0.85000000000000009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6672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3180186873871"/>
          <c:y val="4.7123719388244063E-2"/>
          <c:w val="0.83057975856827337"/>
          <c:h val="0.81159043768906081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probs'!$F$318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probs'!$G$318:$W$318</c:f>
              <c:numCache>
                <c:formatCode>0.000</c:formatCode>
                <c:ptCount val="17"/>
                <c:pt idx="0">
                  <c:v>4.9046676084754347E-2</c:v>
                </c:pt>
                <c:pt idx="1">
                  <c:v>4.8540634635577937E-2</c:v>
                </c:pt>
                <c:pt idx="2">
                  <c:v>4.8009216120936615E-2</c:v>
                </c:pt>
                <c:pt idx="3">
                  <c:v>4.7452356320969391E-2</c:v>
                </c:pt>
                <c:pt idx="4">
                  <c:v>4.6870084546470119E-2</c:v>
                </c:pt>
                <c:pt idx="5">
                  <c:v>4.6262529554521509E-2</c:v>
                </c:pt>
                <c:pt idx="6">
                  <c:v>4.5629924902834976E-2</c:v>
                </c:pt>
                <c:pt idx="7">
                  <c:v>4.4972613615837834E-2</c:v>
                </c:pt>
                <c:pt idx="8">
                  <c:v>4.4291052036465162E-2</c:v>
                </c:pt>
                <c:pt idx="9">
                  <c:v>4.3585812741823646E-2</c:v>
                </c:pt>
                <c:pt idx="10">
                  <c:v>4.2857586408650908E-2</c:v>
                </c:pt>
                <c:pt idx="11">
                  <c:v>4.2107182525947855E-2</c:v>
                </c:pt>
                <c:pt idx="12">
                  <c:v>4.133552886732874E-2</c:v>
                </c:pt>
                <c:pt idx="13">
                  <c:v>4.0543669654390498E-2</c:v>
                </c:pt>
                <c:pt idx="14">
                  <c:v>3.9732762364462382E-2</c:v>
                </c:pt>
                <c:pt idx="15">
                  <c:v>3.8904073161015074E-2</c:v>
                </c:pt>
                <c:pt idx="16">
                  <c:v>3.805897095218342E-2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74-4211-B3D4-D040DD8D7B5E}"/>
            </c:ext>
          </c:extLst>
        </c:ser>
        <c:ser>
          <c:idx val="1"/>
          <c:order val="1"/>
          <c:tx>
            <c:strRef>
              <c:f>'[log_July19.xlsx]Predicted probs'!$F$319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probs'!$G$319:$W$319</c:f>
              <c:numCache>
                <c:formatCode>0.000</c:formatCode>
                <c:ptCount val="17"/>
                <c:pt idx="0">
                  <c:v>7.0707347531374268E-2</c:v>
                </c:pt>
                <c:pt idx="1">
                  <c:v>6.9513853800688932E-2</c:v>
                </c:pt>
                <c:pt idx="2">
                  <c:v>6.8321302466857262E-2</c:v>
                </c:pt>
                <c:pt idx="3">
                  <c:v>6.7129870805918618E-2</c:v>
                </c:pt>
                <c:pt idx="4">
                  <c:v>6.5939755532064354E-2</c:v>
                </c:pt>
                <c:pt idx="5">
                  <c:v>6.475117304378504E-2</c:v>
                </c:pt>
                <c:pt idx="6">
                  <c:v>6.3564359592433159E-2</c:v>
                </c:pt>
                <c:pt idx="7">
                  <c:v>6.2379571366749369E-2</c:v>
                </c:pt>
                <c:pt idx="8">
                  <c:v>6.1197084487136774E-2</c:v>
                </c:pt>
                <c:pt idx="9">
                  <c:v>6.0017194903795396E-2</c:v>
                </c:pt>
                <c:pt idx="10">
                  <c:v>5.8840218193252768E-2</c:v>
                </c:pt>
                <c:pt idx="11">
                  <c:v>5.766648924835014E-2</c:v>
                </c:pt>
                <c:pt idx="12">
                  <c:v>5.6496361857366388E-2</c:v>
                </c:pt>
                <c:pt idx="13">
                  <c:v>5.5330208168686446E-2</c:v>
                </c:pt>
                <c:pt idx="14">
                  <c:v>5.4168418038241566E-2</c:v>
                </c:pt>
                <c:pt idx="15">
                  <c:v>5.3011398257865376E-2</c:v>
                </c:pt>
                <c:pt idx="16">
                  <c:v>5.1859571663711676E-2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74-4211-B3D4-D040DD8D7B5E}"/>
            </c:ext>
          </c:extLst>
        </c:ser>
        <c:ser>
          <c:idx val="2"/>
          <c:order val="2"/>
          <c:tx>
            <c:strRef>
              <c:f>'[log_July19.xlsx]Predicted probs'!$F$320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probs'!$G$301:$W$301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probs'!$G$320:$W$320</c:f>
              <c:numCache>
                <c:formatCode>0.000</c:formatCode>
                <c:ptCount val="17"/>
                <c:pt idx="0">
                  <c:v>0.12036945667822091</c:v>
                </c:pt>
                <c:pt idx="1">
                  <c:v>0.11738516252802256</c:v>
                </c:pt>
                <c:pt idx="2">
                  <c:v>0.11444312485280349</c:v>
                </c:pt>
                <c:pt idx="3">
                  <c:v>0.11154312975541636</c:v>
                </c:pt>
                <c:pt idx="4">
                  <c:v>0.10868497135870474</c:v>
                </c:pt>
                <c:pt idx="5">
                  <c:v>0.10586845277837582</c:v>
                </c:pt>
                <c:pt idx="6">
                  <c:v>0.10309338702797453</c:v>
                </c:pt>
                <c:pt idx="7">
                  <c:v>0.10035959784841163</c:v>
                </c:pt>
                <c:pt idx="8">
                  <c:v>9.7666920454298783E-2</c:v>
                </c:pt>
                <c:pt idx="9">
                  <c:v>9.501520218920663E-2</c:v>
                </c:pt>
                <c:pt idx="10">
                  <c:v>9.2404303081893929E-2</c:v>
                </c:pt>
                <c:pt idx="11">
                  <c:v>8.9834096295571278E-2</c:v>
                </c:pt>
                <c:pt idx="12">
                  <c:v>8.7304468462369569E-2</c:v>
                </c:pt>
                <c:pt idx="13">
                  <c:v>8.4815319895399061E-2</c:v>
                </c:pt>
                <c:pt idx="14">
                  <c:v>8.2366564671114972E-2</c:v>
                </c:pt>
                <c:pt idx="15">
                  <c:v>7.9958130575164474E-2</c:v>
                </c:pt>
                <c:pt idx="16">
                  <c:v>7.7589958905486367E-2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74-4211-B3D4-D040DD8D7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17064"/>
        <c:axId val="549019808"/>
      </c:lineChart>
      <c:catAx>
        <c:axId val="54901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98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19808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706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47500237169149"/>
          <c:y val="6.4362608520088835E-2"/>
          <c:w val="0.82626088606394077"/>
          <c:h val="0.79923238441348676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probs'!$F$333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probs'!$G$333:$W$333</c:f>
              <c:numCache>
                <c:formatCode>0.000</c:formatCode>
                <c:ptCount val="17"/>
                <c:pt idx="0">
                  <c:v>4.3024616036346629E-2</c:v>
                </c:pt>
                <c:pt idx="1">
                  <c:v>4.5258987748525492E-2</c:v>
                </c:pt>
                <c:pt idx="2">
                  <c:v>4.7579071729082253E-2</c:v>
                </c:pt>
                <c:pt idx="3">
                  <c:v>4.9985161073609889E-2</c:v>
                </c:pt>
                <c:pt idx="4">
                  <c:v>5.2477243358227989E-2</c:v>
                </c:pt>
                <c:pt idx="5">
                  <c:v>5.5054980785287339E-2</c:v>
                </c:pt>
                <c:pt idx="6">
                  <c:v>5.77176921262193E-2</c:v>
                </c:pt>
                <c:pt idx="7">
                  <c:v>6.0464336881232802E-2</c:v>
                </c:pt>
                <c:pt idx="8">
                  <c:v>6.3293502073673319E-2</c:v>
                </c:pt>
                <c:pt idx="9">
                  <c:v>6.620339208418051E-2</c:v>
                </c:pt>
                <c:pt idx="10">
                  <c:v>6.9191821905439543E-2</c:v>
                </c:pt>
                <c:pt idx="11">
                  <c:v>7.2256214161796881E-2</c:v>
                </c:pt>
                <c:pt idx="12">
                  <c:v>7.5393600189195858E-2</c:v>
                </c:pt>
                <c:pt idx="13">
                  <c:v>7.8600625410160968E-2</c:v>
                </c:pt>
                <c:pt idx="14">
                  <c:v>8.1873559166812132E-2</c:v>
                </c:pt>
                <c:pt idx="15">
                  <c:v>8.5208309093549234E-2</c:v>
                </c:pt>
                <c:pt idx="16">
                  <c:v>8.8600440022056012E-2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82-4258-8F41-E72F54E27DB7}"/>
            </c:ext>
          </c:extLst>
        </c:ser>
        <c:ser>
          <c:idx val="1"/>
          <c:order val="1"/>
          <c:tx>
            <c:strRef>
              <c:f>'[log_July19.xlsx]Predicted probs'!$F$334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probs'!$G$334:$W$334</c:f>
              <c:numCache>
                <c:formatCode>0.000</c:formatCode>
                <c:ptCount val="17"/>
                <c:pt idx="0">
                  <c:v>3.5965116874300124E-2</c:v>
                </c:pt>
                <c:pt idx="1">
                  <c:v>3.7282575322396407E-2</c:v>
                </c:pt>
                <c:pt idx="2">
                  <c:v>3.8637434550093226E-2</c:v>
                </c:pt>
                <c:pt idx="3">
                  <c:v>4.0029997614557472E-2</c:v>
                </c:pt>
                <c:pt idx="4">
                  <c:v>4.1460515069032304E-2</c:v>
                </c:pt>
                <c:pt idx="5">
                  <c:v>4.2929181533846783E-2</c:v>
                </c:pt>
                <c:pt idx="6">
                  <c:v>4.44361323211028E-2</c:v>
                </c:pt>
                <c:pt idx="7">
                  <c:v>4.5981440138961653E-2</c:v>
                </c:pt>
                <c:pt idx="8">
                  <c:v>4.7565111902787789E-2</c:v>
                </c:pt>
                <c:pt idx="9">
                  <c:v>4.9187085681546922E-2</c:v>
                </c:pt>
                <c:pt idx="10">
                  <c:v>5.084722780876455E-2</c:v>
                </c:pt>
                <c:pt idx="11">
                  <c:v>5.254533018799392E-2</c:v>
                </c:pt>
                <c:pt idx="12">
                  <c:v>5.4281107823085754E-2</c:v>
                </c:pt>
                <c:pt idx="13">
                  <c:v>5.6054196603564338E-2</c:v>
                </c:pt>
                <c:pt idx="14">
                  <c:v>5.7864151375065967E-2</c:v>
                </c:pt>
                <c:pt idx="15">
                  <c:v>5.971044432406316E-2</c:v>
                </c:pt>
                <c:pt idx="16">
                  <c:v>6.1592463704958356E-2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82-4258-8F41-E72F54E27DB7}"/>
            </c:ext>
          </c:extLst>
        </c:ser>
        <c:ser>
          <c:idx val="2"/>
          <c:order val="2"/>
          <c:tx>
            <c:strRef>
              <c:f>'[log_July19.xlsx]Predicted probs'!$F$335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probs'!$G$335:$W$335</c:f>
              <c:numCache>
                <c:formatCode>0.000</c:formatCode>
                <c:ptCount val="17"/>
                <c:pt idx="0">
                  <c:v>2.1554094933568375E-2</c:v>
                </c:pt>
                <c:pt idx="1">
                  <c:v>2.200919928967485E-2</c:v>
                </c:pt>
                <c:pt idx="2">
                  <c:v>2.2467683175088262E-2</c:v>
                </c:pt>
                <c:pt idx="3">
                  <c:v>2.2929202810837067E-2</c:v>
                </c:pt>
                <c:pt idx="4">
                  <c:v>2.3393390532725475E-2</c:v>
                </c:pt>
                <c:pt idx="5">
                  <c:v>2.3859854340514214E-2</c:v>
                </c:pt>
                <c:pt idx="6">
                  <c:v>2.4328177528193259E-2</c:v>
                </c:pt>
                <c:pt idx="7">
                  <c:v>2.4797918405841113E-2</c:v>
                </c:pt>
                <c:pt idx="8">
                  <c:v>2.5268610123877627E-2</c:v>
                </c:pt>
                <c:pt idx="9">
                  <c:v>2.5739760610735306E-2</c:v>
                </c:pt>
                <c:pt idx="10">
                  <c:v>2.6210852635084349E-2</c:v>
                </c:pt>
                <c:pt idx="11">
                  <c:v>2.6681344003729093E-2</c:v>
                </c:pt>
                <c:pt idx="12">
                  <c:v>2.715066790613389E-2</c:v>
                </c:pt>
                <c:pt idx="13">
                  <c:v>2.7618233416216192E-2</c:v>
                </c:pt>
                <c:pt idx="14">
                  <c:v>2.8083426161549283E-2</c:v>
                </c:pt>
                <c:pt idx="15">
                  <c:v>2.8545609169430473E-2</c:v>
                </c:pt>
                <c:pt idx="16">
                  <c:v>2.9004123898381352E-2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82-4258-8F41-E72F54E27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18240"/>
        <c:axId val="549027256"/>
      </c:lineChart>
      <c:catAx>
        <c:axId val="54901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72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27256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8240"/>
        <c:crosses val="autoZero"/>
        <c:crossBetween val="between"/>
        <c:majorUnit val="5.000000000000001E-2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97218603070301"/>
          <c:y val="6.4721780578155211E-2"/>
          <c:w val="0.83276371029160923"/>
          <c:h val="0.79887324933290427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probs'!$F$349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probs'!$G$349:$W$349</c:f>
              <c:numCache>
                <c:formatCode>0.000</c:formatCode>
                <c:ptCount val="17"/>
                <c:pt idx="0">
                  <c:v>0.16931695264098678</c:v>
                </c:pt>
                <c:pt idx="1">
                  <c:v>0.17739897193876936</c:v>
                </c:pt>
                <c:pt idx="2">
                  <c:v>0.18574838609945174</c:v>
                </c:pt>
                <c:pt idx="3">
                  <c:v>0.19436273530878559</c:v>
                </c:pt>
                <c:pt idx="4">
                  <c:v>0.20323838812171877</c:v>
                </c:pt>
                <c:pt idx="5">
                  <c:v>0.21237048847319873</c:v>
                </c:pt>
                <c:pt idx="6">
                  <c:v>0.22175291114498535</c:v>
                </c:pt>
                <c:pt idx="7">
                  <c:v>0.23137822707860747</c:v>
                </c:pt>
                <c:pt idx="8">
                  <c:v>0.24123767986944303</c:v>
                </c:pt>
                <c:pt idx="9">
                  <c:v>0.25132117468192489</c:v>
                </c:pt>
                <c:pt idx="10">
                  <c:v>0.26161728068939893</c:v>
                </c:pt>
                <c:pt idx="11">
                  <c:v>0.27211324796393016</c:v>
                </c:pt>
                <c:pt idx="12">
                  <c:v>0.28279503952273238</c:v>
                </c:pt>
                <c:pt idx="13">
                  <c:v>0.2936473789820222</c:v>
                </c:pt>
                <c:pt idx="14">
                  <c:v>0.30465381398093089</c:v>
                </c:pt>
                <c:pt idx="15">
                  <c:v>0.31579679522439325</c:v>
                </c:pt>
                <c:pt idx="16">
                  <c:v>0.32705777066307512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E6-4BD2-8E66-211EE4CDCC36}"/>
            </c:ext>
          </c:extLst>
        </c:ser>
        <c:ser>
          <c:idx val="1"/>
          <c:order val="1"/>
          <c:tx>
            <c:strRef>
              <c:f>'[log_July19.xlsx]Predicted probs'!$F$350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probs'!$G$350:$W$350</c:f>
              <c:numCache>
                <c:formatCode>0.000</c:formatCode>
                <c:ptCount val="17"/>
                <c:pt idx="0">
                  <c:v>0.14745890001447584</c:v>
                </c:pt>
                <c:pt idx="1">
                  <c:v>0.15255513443202876</c:v>
                </c:pt>
                <c:pt idx="2">
                  <c:v>0.15778314866418211</c:v>
                </c:pt>
                <c:pt idx="3">
                  <c:v>0.16314332573100424</c:v>
                </c:pt>
                <c:pt idx="4">
                  <c:v>0.16863582871651567</c:v>
                </c:pt>
                <c:pt idx="5">
                  <c:v>0.17426058902048661</c:v>
                </c:pt>
                <c:pt idx="6">
                  <c:v>0.18001729498160218</c:v>
                </c:pt>
                <c:pt idx="7">
                  <c:v>0.1859053809726533</c:v>
                </c:pt>
                <c:pt idx="8">
                  <c:v>0.19192401707215406</c:v>
                </c:pt>
                <c:pt idx="9">
                  <c:v>0.19807209941965692</c:v>
                </c:pt>
                <c:pt idx="10">
                  <c:v>0.2043482413639193</c:v>
                </c:pt>
                <c:pt idx="11">
                  <c:v>0.21075076551383468</c:v>
                </c:pt>
                <c:pt idx="12">
                  <c:v>0.2172776968015761</c:v>
                </c:pt>
                <c:pt idx="13">
                  <c:v>0.22392675666560327</c:v>
                </c:pt>
                <c:pt idx="14">
                  <c:v>0.23069535845796396</c:v>
                </c:pt>
                <c:pt idx="15">
                  <c:v>0.23758060417561352</c:v>
                </c:pt>
                <c:pt idx="16">
                  <c:v>0.24457928260922623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E6-4BD2-8E66-211EE4CDCC36}"/>
            </c:ext>
          </c:extLst>
        </c:ser>
        <c:ser>
          <c:idx val="2"/>
          <c:order val="2"/>
          <c:tx>
            <c:strRef>
              <c:f>'[log_July19.xlsx]Predicted probs'!$F$351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probs'!$G$351:$W$351</c:f>
              <c:numCache>
                <c:formatCode>0.000</c:formatCode>
                <c:ptCount val="17"/>
                <c:pt idx="0">
                  <c:v>9.0248395496011186E-2</c:v>
                </c:pt>
                <c:pt idx="1">
                  <c:v>9.4392395662947007E-2</c:v>
                </c:pt>
                <c:pt idx="2">
                  <c:v>9.8699311764255018E-2</c:v>
                </c:pt>
                <c:pt idx="3">
                  <c:v>0.10317342704909015</c:v>
                </c:pt>
                <c:pt idx="4">
                  <c:v>0.10781896025098692</c:v>
                </c:pt>
                <c:pt idx="5">
                  <c:v>0.11264004725080973</c:v>
                </c:pt>
                <c:pt idx="6">
                  <c:v>0.11764072159905853</c:v>
                </c:pt>
                <c:pt idx="7">
                  <c:v>0.1228248939216354</c:v>
                </c:pt>
                <c:pt idx="8">
                  <c:v>0.12819633024639857</c:v>
                </c:pt>
                <c:pt idx="9">
                  <c:v>0.13375862930224008</c:v>
                </c:pt>
                <c:pt idx="10">
                  <c:v>0.13951519885800176</c:v>
                </c:pt>
                <c:pt idx="11">
                  <c:v>0.14546923118517416</c:v>
                </c:pt>
                <c:pt idx="12">
                  <c:v>0.15162367774591101</c:v>
                </c:pt>
                <c:pt idx="13">
                  <c:v>0.15798122322626759</c:v>
                </c:pt>
                <c:pt idx="14">
                  <c:v>0.16454425905354442</c:v>
                </c:pt>
                <c:pt idx="15">
                  <c:v>0.17131485655595824</c:v>
                </c:pt>
                <c:pt idx="16">
                  <c:v>0.17829473994229181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E6-4BD2-8E66-211EE4CDC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19024"/>
        <c:axId val="549026864"/>
      </c:lineChart>
      <c:catAx>
        <c:axId val="54901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68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26864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1902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08432052462926"/>
          <c:y val="7.4193497673882378E-2"/>
          <c:w val="0.83062700306343051"/>
          <c:h val="0.79225014441237973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probs'!$F$336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probs'!$G$336:$W$336</c:f>
              <c:numCache>
                <c:formatCode>0.000</c:formatCode>
                <c:ptCount val="17"/>
                <c:pt idx="0">
                  <c:v>0.12166978420401242</c:v>
                </c:pt>
                <c:pt idx="1">
                  <c:v>0.1228985748667447</c:v>
                </c:pt>
                <c:pt idx="2">
                  <c:v>0.12408949779218217</c:v>
                </c:pt>
                <c:pt idx="3">
                  <c:v>0.12523900723505896</c:v>
                </c:pt>
                <c:pt idx="4">
                  <c:v>0.12634344985080667</c:v>
                </c:pt>
                <c:pt idx="5">
                  <c:v>0.12739907505854209</c:v>
                </c:pt>
                <c:pt idx="6">
                  <c:v>0.12840204733992588</c:v>
                </c:pt>
                <c:pt idx="7">
                  <c:v>0.12934846056968277</c:v>
                </c:pt>
                <c:pt idx="8">
                  <c:v>0.13023435445398435</c:v>
                </c:pt>
                <c:pt idx="9">
                  <c:v>0.1310557331284827</c:v>
                </c:pt>
                <c:pt idx="10">
                  <c:v>0.13180858593834888</c:v>
                </c:pt>
                <c:pt idx="11">
                  <c:v>0.13248891038813665</c:v>
                </c:pt>
                <c:pt idx="12">
                  <c:v>0.13309273720975714</c:v>
                </c:pt>
                <c:pt idx="13">
                  <c:v>0.13361615745258612</c:v>
                </c:pt>
                <c:pt idx="14">
                  <c:v>0.13405535145123831</c:v>
                </c:pt>
                <c:pt idx="15">
                  <c:v>0.1344066194745723</c:v>
                </c:pt>
                <c:pt idx="16">
                  <c:v>0.13466641380502931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B0-481C-B056-4A7B2DA00E5C}"/>
            </c:ext>
          </c:extLst>
        </c:ser>
        <c:ser>
          <c:idx val="1"/>
          <c:order val="1"/>
          <c:tx>
            <c:strRef>
              <c:f>'[log_July19.xlsx]Predicted probs'!$F$337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probs'!$G$337:$W$337</c:f>
              <c:numCache>
                <c:formatCode>0.000</c:formatCode>
                <c:ptCount val="17"/>
                <c:pt idx="0">
                  <c:v>0.10113029201956808</c:v>
                </c:pt>
                <c:pt idx="1">
                  <c:v>0.10069732656406893</c:v>
                </c:pt>
                <c:pt idx="2">
                  <c:v>0.10024304900288017</c:v>
                </c:pt>
                <c:pt idx="3">
                  <c:v>9.9767167150052558E-2</c:v>
                </c:pt>
                <c:pt idx="4">
                  <c:v>9.926939452911801E-2</c:v>
                </c:pt>
                <c:pt idx="5">
                  <c:v>9.8749451937672719E-2</c:v>
                </c:pt>
                <c:pt idx="6">
                  <c:v>9.8207069117793366E-2</c:v>
                </c:pt>
                <c:pt idx="7">
                  <c:v>9.7641986531406891E-2</c:v>
                </c:pt>
                <c:pt idx="8">
                  <c:v>9.7053957238743882E-2</c:v>
                </c:pt>
                <c:pt idx="9">
                  <c:v>9.644274887690879E-2</c:v>
                </c:pt>
                <c:pt idx="10">
                  <c:v>9.5808145734397596E-2</c:v>
                </c:pt>
                <c:pt idx="11">
                  <c:v>9.5149950916088327E-2</c:v>
                </c:pt>
                <c:pt idx="12">
                  <c:v>9.4467988591826077E-2</c:v>
                </c:pt>
                <c:pt idx="13">
                  <c:v>9.3762106320228314E-2</c:v>
                </c:pt>
                <c:pt idx="14">
                  <c:v>9.3032177437761376E-2</c:v>
                </c:pt>
                <c:pt idx="15">
                  <c:v>9.22781035014935E-2</c:v>
                </c:pt>
                <c:pt idx="16">
                  <c:v>9.1499816772234344E-2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B0-481C-B056-4A7B2DA00E5C}"/>
            </c:ext>
          </c:extLst>
        </c:ser>
        <c:ser>
          <c:idx val="2"/>
          <c:order val="2"/>
          <c:tx>
            <c:strRef>
              <c:f>'[log_July19.xlsx]Predicted probs'!$F$338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probs'!$G$332:$W$332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probs'!$G$338:$W$338</c:f>
              <c:numCache>
                <c:formatCode>0.000</c:formatCode>
                <c:ptCount val="17"/>
                <c:pt idx="0">
                  <c:v>5.9479775308067563E-2</c:v>
                </c:pt>
                <c:pt idx="1">
                  <c:v>5.8401526843695553E-2</c:v>
                </c:pt>
                <c:pt idx="2">
                  <c:v>5.7321946101545271E-2</c:v>
                </c:pt>
                <c:pt idx="3">
                  <c:v>5.6241615348304817E-2</c:v>
                </c:pt>
                <c:pt idx="4">
                  <c:v>5.5161103297997727E-2</c:v>
                </c:pt>
                <c:pt idx="5">
                  <c:v>5.4080965345989808E-2</c:v>
                </c:pt>
                <c:pt idx="6">
                  <c:v>5.3001743888414651E-2</c:v>
                </c:pt>
                <c:pt idx="7">
                  <c:v>5.1923968721463619E-2</c:v>
                </c:pt>
                <c:pt idx="8">
                  <c:v>5.0848157514384526E-2</c:v>
                </c:pt>
                <c:pt idx="9">
                  <c:v>4.9774816349437812E-2</c:v>
                </c:pt>
                <c:pt idx="10">
                  <c:v>4.8704440321468222E-2</c:v>
                </c:pt>
                <c:pt idx="11">
                  <c:v>4.7637514189167535E-2</c:v>
                </c:pt>
                <c:pt idx="12">
                  <c:v>4.6574513069532517E-2</c:v>
                </c:pt>
                <c:pt idx="13">
                  <c:v>4.5515903166465733E-2</c:v>
                </c:pt>
                <c:pt idx="14">
                  <c:v>4.4462142523929875E-2</c:v>
                </c:pt>
                <c:pt idx="15">
                  <c:v>4.3413681793558041E-2</c:v>
                </c:pt>
                <c:pt idx="16">
                  <c:v>4.2370965006148315E-2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B0-481C-B056-4A7B2DA00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20984"/>
        <c:axId val="549021768"/>
      </c:lineChart>
      <c:catAx>
        <c:axId val="54902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17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21768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098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3180186873871"/>
          <c:y val="5.9029458714969257E-2"/>
          <c:w val="0.83057975856827337"/>
          <c:h val="0.80750706044174925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probs'!$F$352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probs'!$G$352:$W$352</c:f>
              <c:numCache>
                <c:formatCode>0.000</c:formatCode>
                <c:ptCount val="17"/>
                <c:pt idx="0">
                  <c:v>9.8033640304501082E-2</c:v>
                </c:pt>
                <c:pt idx="1">
                  <c:v>0.10368520362490909</c:v>
                </c:pt>
                <c:pt idx="2">
                  <c:v>0.10961816081487834</c:v>
                </c:pt>
                <c:pt idx="3">
                  <c:v>0.11584162650805847</c:v>
                </c:pt>
                <c:pt idx="4">
                  <c:v>0.12236446278309927</c:v>
                </c:pt>
                <c:pt idx="5">
                  <c:v>0.12919520568705684</c:v>
                </c:pt>
                <c:pt idx="6">
                  <c:v>0.13634198651678067</c:v>
                </c:pt>
                <c:pt idx="7">
                  <c:v>0.14381244815381569</c:v>
                </c:pt>
                <c:pt idx="8">
                  <c:v>0.15161365687273393</c:v>
                </c:pt>
                <c:pt idx="9">
                  <c:v>0.15975201017834564</c:v>
                </c:pt>
                <c:pt idx="10">
                  <c:v>0.16823314137224363</c:v>
                </c:pt>
                <c:pt idx="11">
                  <c:v>0.17706182170124932</c:v>
                </c:pt>
                <c:pt idx="12">
                  <c:v>0.18624186109651897</c:v>
                </c:pt>
                <c:pt idx="13">
                  <c:v>0.19577600866855757</c:v>
                </c:pt>
                <c:pt idx="14">
                  <c:v>0.20566585427570686</c:v>
                </c:pt>
                <c:pt idx="15">
                  <c:v>0.21591173262669408</c:v>
                </c:pt>
                <c:pt idx="16">
                  <c:v>0.22651263150585113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48-486F-8E89-320F3A5061B1}"/>
            </c:ext>
          </c:extLst>
        </c:ser>
        <c:ser>
          <c:idx val="1"/>
          <c:order val="1"/>
          <c:tx>
            <c:strRef>
              <c:f>'[log_July19.xlsx]Predicted probs'!$F$353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probs'!$G$353:$W$353</c:f>
              <c:numCache>
                <c:formatCode>0.000</c:formatCode>
                <c:ptCount val="17"/>
                <c:pt idx="0">
                  <c:v>8.4894533648266574E-2</c:v>
                </c:pt>
                <c:pt idx="1">
                  <c:v>8.8687526245487674E-2</c:v>
                </c:pt>
                <c:pt idx="2">
                  <c:v>9.2628579426766527E-2</c:v>
                </c:pt>
                <c:pt idx="3">
                  <c:v>9.6721831546968867E-2</c:v>
                </c:pt>
                <c:pt idx="4">
                  <c:v>0.10097140029535122</c:v>
                </c:pt>
                <c:pt idx="5">
                  <c:v>0.10538136878828054</c:v>
                </c:pt>
                <c:pt idx="6">
                  <c:v>0.10995577062557038</c:v>
                </c:pt>
                <c:pt idx="7">
                  <c:v>0.11469857390357018</c:v>
                </c:pt>
                <c:pt idx="8">
                  <c:v>0.11961366418645912</c:v>
                </c:pt>
                <c:pt idx="9">
                  <c:v>0.12470482644656304</c:v>
                </c:pt>
                <c:pt idx="10">
                  <c:v>0.12997572599494786</c:v>
                </c:pt>
                <c:pt idx="11">
                  <c:v>0.13542988843504708</c:v>
                </c:pt>
                <c:pt idx="12">
                  <c:v>0.14107067868463111</c:v>
                </c:pt>
                <c:pt idx="13">
                  <c:v>0.14690127912498463</c:v>
                </c:pt>
                <c:pt idx="14">
                  <c:v>0.15292466695065504</c:v>
                </c:pt>
                <c:pt idx="15">
                  <c:v>0.15914359080847598</c:v>
                </c:pt>
                <c:pt idx="16">
                  <c:v>0.16556054683063248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48-486F-8E89-320F3A5061B1}"/>
            </c:ext>
          </c:extLst>
        </c:ser>
        <c:ser>
          <c:idx val="2"/>
          <c:order val="2"/>
          <c:tx>
            <c:strRef>
              <c:f>'[log_July19.xlsx]Predicted probs'!$F$354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probs'!$G$348:$W$348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probs'!$G$354:$W$354</c:f>
              <c:numCache>
                <c:formatCode>0.000</c:formatCode>
                <c:ptCount val="17"/>
                <c:pt idx="0">
                  <c:v>5.099034718765446E-2</c:v>
                </c:pt>
                <c:pt idx="1">
                  <c:v>5.3911404083353272E-2</c:v>
                </c:pt>
                <c:pt idx="2">
                  <c:v>5.6979044159467432E-2</c:v>
                </c:pt>
                <c:pt idx="3">
                  <c:v>6.0199073961632855E-2</c:v>
                </c:pt>
                <c:pt idx="4">
                  <c:v>6.3577399568809756E-2</c:v>
                </c:pt>
                <c:pt idx="5">
                  <c:v>6.7120014749560836E-2</c:v>
                </c:pt>
                <c:pt idx="6">
                  <c:v>7.0832987445763412E-2</c:v>
                </c:pt>
                <c:pt idx="7">
                  <c:v>7.4722444483807215E-2</c:v>
                </c:pt>
                <c:pt idx="8">
                  <c:v>7.879455441753043E-2</c:v>
                </c:pt>
                <c:pt idx="9">
                  <c:v>8.3055508413262369E-2</c:v>
                </c:pt>
                <c:pt idx="10">
                  <c:v>8.751149909559959E-2</c:v>
                </c:pt>
                <c:pt idx="11">
                  <c:v>9.2168697283169357E-2</c:v>
                </c:pt>
                <c:pt idx="12">
                  <c:v>9.7033226556853758E-2</c:v>
                </c:pt>
                <c:pt idx="13">
                  <c:v>0.10211113561896575</c:v>
                </c:pt>
                <c:pt idx="14">
                  <c:v>0.10740836842086714</c:v>
                </c:pt>
                <c:pt idx="15">
                  <c:v>0.11293073205865779</c:v>
                </c:pt>
                <c:pt idx="16">
                  <c:v>0.11868386246195228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48-486F-8E89-320F3A506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23336"/>
        <c:axId val="549023728"/>
      </c:lineChart>
      <c:catAx>
        <c:axId val="54902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372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23728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333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1077490013594"/>
          <c:y val="6.2722846667067386E-2"/>
          <c:w val="0.85537892166225271"/>
          <c:h val="0.80455651058884814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probs'!$F$364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probs'!$G$364:$W$364</c:f>
              <c:numCache>
                <c:formatCode>0.000</c:formatCode>
                <c:ptCount val="17"/>
                <c:pt idx="0">
                  <c:v>0.73861175523791223</c:v>
                </c:pt>
                <c:pt idx="1">
                  <c:v>0.72880140567712715</c:v>
                </c:pt>
                <c:pt idx="2">
                  <c:v>0.71866332605052941</c:v>
                </c:pt>
                <c:pt idx="3">
                  <c:v>0.70819974729663526</c:v>
                </c:pt>
                <c:pt idx="4">
                  <c:v>0.69741428397358329</c:v>
                </c:pt>
                <c:pt idx="5">
                  <c:v>0.68631200118699243</c:v>
                </c:pt>
                <c:pt idx="6">
                  <c:v>0.67489947182596033</c:v>
                </c:pt>
                <c:pt idx="7">
                  <c:v>0.66318482242432197</c:v>
                </c:pt>
                <c:pt idx="8">
                  <c:v>0.65117776602041844</c:v>
                </c:pt>
                <c:pt idx="9">
                  <c:v>0.63888962049207099</c:v>
                </c:pt>
                <c:pt idx="10">
                  <c:v>0.62633331099651068</c:v>
                </c:pt>
                <c:pt idx="11">
                  <c:v>0.61352335534832514</c:v>
                </c:pt>
                <c:pt idx="12">
                  <c:v>0.60047583142074301</c:v>
                </c:pt>
                <c:pt idx="13">
                  <c:v>0.58720832595342631</c:v>
                </c:pt>
                <c:pt idx="14">
                  <c:v>0.57373986448779446</c:v>
                </c:pt>
                <c:pt idx="15">
                  <c:v>0.56009082252104236</c:v>
                </c:pt>
                <c:pt idx="16">
                  <c:v>0.54628281836268544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5-4454-A475-7F708C6B3FB5}"/>
            </c:ext>
          </c:extLst>
        </c:ser>
        <c:ser>
          <c:idx val="1"/>
          <c:order val="1"/>
          <c:tx>
            <c:strRef>
              <c:f>'[log_July19.xlsx]Predicted probs'!$F$365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probs'!$G$365:$W$365</c:f>
              <c:numCache>
                <c:formatCode>0.000</c:formatCode>
                <c:ptCount val="17"/>
                <c:pt idx="0">
                  <c:v>0.71223627656906541</c:v>
                </c:pt>
                <c:pt idx="1">
                  <c:v>0.71131776075177966</c:v>
                </c:pt>
                <c:pt idx="2">
                  <c:v>0.71023629686618817</c:v>
                </c:pt>
                <c:pt idx="3">
                  <c:v>0.70898838397028718</c:v>
                </c:pt>
                <c:pt idx="4">
                  <c:v>0.70757052841157575</c:v>
                </c:pt>
                <c:pt idx="5">
                  <c:v>0.70597925539446016</c:v>
                </c:pt>
                <c:pt idx="6">
                  <c:v>0.70421112151239151</c:v>
                </c:pt>
                <c:pt idx="7">
                  <c:v>0.70226272825652192</c:v>
                </c:pt>
                <c:pt idx="8">
                  <c:v>0.70013073650557955</c:v>
                </c:pt>
                <c:pt idx="9">
                  <c:v>0.69781188199361044</c:v>
                </c:pt>
                <c:pt idx="10">
                  <c:v>0.6953029917432022</c:v>
                </c:pt>
                <c:pt idx="11">
                  <c:v>0.69260100144177328</c:v>
                </c:pt>
                <c:pt idx="12">
                  <c:v>0.6897029737275121</c:v>
                </c:pt>
                <c:pt idx="13">
                  <c:v>0.68660611733957599</c:v>
                </c:pt>
                <c:pt idx="14">
                  <c:v>0.68330780707429184</c:v>
                </c:pt>
                <c:pt idx="15">
                  <c:v>0.67980560447539695</c:v>
                </c:pt>
                <c:pt idx="16">
                  <c:v>0.6760972791719152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D5-4454-A475-7F708C6B3FB5}"/>
            </c:ext>
          </c:extLst>
        </c:ser>
        <c:ser>
          <c:idx val="2"/>
          <c:order val="2"/>
          <c:tx>
            <c:strRef>
              <c:f>'[log_July19.xlsx]Predicted probs'!$F$366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probs'!$G$366:$W$366</c:f>
              <c:numCache>
                <c:formatCode>0.000</c:formatCode>
                <c:ptCount val="17"/>
                <c:pt idx="0">
                  <c:v>0.76782805289219946</c:v>
                </c:pt>
                <c:pt idx="1">
                  <c:v>0.76621324251935563</c:v>
                </c:pt>
                <c:pt idx="2">
                  <c:v>0.76438988020785315</c:v>
                </c:pt>
                <c:pt idx="3">
                  <c:v>0.76235424038465638</c:v>
                </c:pt>
                <c:pt idx="4">
                  <c:v>0.7601026778575829</c:v>
                </c:pt>
                <c:pt idx="5">
                  <c:v>0.75763164563030017</c:v>
                </c:pt>
                <c:pt idx="6">
                  <c:v>0.75493771384477371</c:v>
                </c:pt>
                <c:pt idx="7">
                  <c:v>0.75201758982411182</c:v>
                </c:pt>
                <c:pt idx="8">
                  <c:v>0.74886813917542505</c:v>
                </c:pt>
                <c:pt idx="9">
                  <c:v>0.74548640789781806</c:v>
                </c:pt>
                <c:pt idx="10">
                  <c:v>0.74186964542501987</c:v>
                </c:pt>
                <c:pt idx="11">
                  <c:v>0.73801532851552543</c:v>
                </c:pt>
                <c:pt idx="12">
                  <c:v>0.73392118588558541</c:v>
                </c:pt>
                <c:pt idx="13">
                  <c:v>0.72958522346211707</c:v>
                </c:pt>
                <c:pt idx="14">
                  <c:v>0.72500575011379143</c:v>
                </c:pt>
                <c:pt idx="15">
                  <c:v>0.72018140369944672</c:v>
                </c:pt>
                <c:pt idx="16">
                  <c:v>0.71511117725384044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D5-4454-A475-7F708C6B3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27648"/>
        <c:axId val="549028040"/>
      </c:lineChart>
      <c:catAx>
        <c:axId val="5490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804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28040"/>
        <c:scaling>
          <c:orientation val="minMax"/>
          <c:max val="0.85000000000000009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7648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1077490013594"/>
          <c:y val="5.7854607254552951E-2"/>
          <c:w val="0.85528623270189086"/>
          <c:h val="0.80956748222564134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probs'!$F$381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probs'!$G$381:$W$381</c:f>
              <c:numCache>
                <c:formatCode>0.000</c:formatCode>
                <c:ptCount val="17"/>
                <c:pt idx="0">
                  <c:v>4.9046676084754347E-2</c:v>
                </c:pt>
                <c:pt idx="1">
                  <c:v>4.8540634635577937E-2</c:v>
                </c:pt>
                <c:pt idx="2">
                  <c:v>4.8009216120936615E-2</c:v>
                </c:pt>
                <c:pt idx="3">
                  <c:v>4.7452356320969391E-2</c:v>
                </c:pt>
                <c:pt idx="4">
                  <c:v>4.6870084546470119E-2</c:v>
                </c:pt>
                <c:pt idx="5">
                  <c:v>4.6262529554521509E-2</c:v>
                </c:pt>
                <c:pt idx="6">
                  <c:v>4.5629924902834976E-2</c:v>
                </c:pt>
                <c:pt idx="7">
                  <c:v>4.4972613615837834E-2</c:v>
                </c:pt>
                <c:pt idx="8">
                  <c:v>4.4291052036465162E-2</c:v>
                </c:pt>
                <c:pt idx="9">
                  <c:v>4.3585812741823646E-2</c:v>
                </c:pt>
                <c:pt idx="10">
                  <c:v>4.2857586408650908E-2</c:v>
                </c:pt>
                <c:pt idx="11">
                  <c:v>4.2107182525947855E-2</c:v>
                </c:pt>
                <c:pt idx="12">
                  <c:v>4.133552886732874E-2</c:v>
                </c:pt>
                <c:pt idx="13">
                  <c:v>4.0543669654390498E-2</c:v>
                </c:pt>
                <c:pt idx="14">
                  <c:v>3.9732762364462382E-2</c:v>
                </c:pt>
                <c:pt idx="15">
                  <c:v>3.8904073161015074E-2</c:v>
                </c:pt>
                <c:pt idx="16">
                  <c:v>3.805897095218342E-2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E3-4272-801F-C0C2EA07AE10}"/>
            </c:ext>
          </c:extLst>
        </c:ser>
        <c:ser>
          <c:idx val="1"/>
          <c:order val="1"/>
          <c:tx>
            <c:strRef>
              <c:f>'[log_July19.xlsx]Predicted probs'!$F$382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probs'!$G$382:$W$382</c:f>
              <c:numCache>
                <c:formatCode>0.000</c:formatCode>
                <c:ptCount val="17"/>
                <c:pt idx="0">
                  <c:v>7.0707347531374268E-2</c:v>
                </c:pt>
                <c:pt idx="1">
                  <c:v>6.9513853800688932E-2</c:v>
                </c:pt>
                <c:pt idx="2">
                  <c:v>6.8321302466857262E-2</c:v>
                </c:pt>
                <c:pt idx="3">
                  <c:v>6.7129870805918618E-2</c:v>
                </c:pt>
                <c:pt idx="4">
                  <c:v>6.5939755532064354E-2</c:v>
                </c:pt>
                <c:pt idx="5">
                  <c:v>6.475117304378504E-2</c:v>
                </c:pt>
                <c:pt idx="6">
                  <c:v>6.3564359592433159E-2</c:v>
                </c:pt>
                <c:pt idx="7">
                  <c:v>6.2379571366749369E-2</c:v>
                </c:pt>
                <c:pt idx="8">
                  <c:v>6.1197084487136774E-2</c:v>
                </c:pt>
                <c:pt idx="9">
                  <c:v>6.0017194903795396E-2</c:v>
                </c:pt>
                <c:pt idx="10">
                  <c:v>5.8840218193252768E-2</c:v>
                </c:pt>
                <c:pt idx="11">
                  <c:v>5.766648924835014E-2</c:v>
                </c:pt>
                <c:pt idx="12">
                  <c:v>5.6496361857366388E-2</c:v>
                </c:pt>
                <c:pt idx="13">
                  <c:v>5.5330208168686446E-2</c:v>
                </c:pt>
                <c:pt idx="14">
                  <c:v>5.4168418038241566E-2</c:v>
                </c:pt>
                <c:pt idx="15">
                  <c:v>5.3011398257865376E-2</c:v>
                </c:pt>
                <c:pt idx="16">
                  <c:v>5.1859571663711676E-2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E3-4272-801F-C0C2EA07AE10}"/>
            </c:ext>
          </c:extLst>
        </c:ser>
        <c:ser>
          <c:idx val="2"/>
          <c:order val="2"/>
          <c:tx>
            <c:strRef>
              <c:f>'[log_July19.xlsx]Predicted probs'!$F$383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probs'!$G$383:$W$383</c:f>
              <c:numCache>
                <c:formatCode>0.000</c:formatCode>
                <c:ptCount val="17"/>
                <c:pt idx="0">
                  <c:v>0.12036945667822091</c:v>
                </c:pt>
                <c:pt idx="1">
                  <c:v>0.11738516252802256</c:v>
                </c:pt>
                <c:pt idx="2">
                  <c:v>0.11444312485280349</c:v>
                </c:pt>
                <c:pt idx="3">
                  <c:v>0.11154312975541636</c:v>
                </c:pt>
                <c:pt idx="4">
                  <c:v>0.10868497135870474</c:v>
                </c:pt>
                <c:pt idx="5">
                  <c:v>0.10586845277837582</c:v>
                </c:pt>
                <c:pt idx="6">
                  <c:v>0.10309338702797453</c:v>
                </c:pt>
                <c:pt idx="7">
                  <c:v>0.10035959784841163</c:v>
                </c:pt>
                <c:pt idx="8">
                  <c:v>9.7666920454298783E-2</c:v>
                </c:pt>
                <c:pt idx="9">
                  <c:v>9.501520218920663E-2</c:v>
                </c:pt>
                <c:pt idx="10">
                  <c:v>9.2404303081893929E-2</c:v>
                </c:pt>
                <c:pt idx="11">
                  <c:v>8.9834096295571278E-2</c:v>
                </c:pt>
                <c:pt idx="12">
                  <c:v>8.7304468462369569E-2</c:v>
                </c:pt>
                <c:pt idx="13">
                  <c:v>8.4815319895399061E-2</c:v>
                </c:pt>
                <c:pt idx="14">
                  <c:v>8.2366564671114972E-2</c:v>
                </c:pt>
                <c:pt idx="15">
                  <c:v>7.9958130575164474E-2</c:v>
                </c:pt>
                <c:pt idx="16">
                  <c:v>7.7589958905486367E-2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E3-4272-801F-C0C2EA07A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28824"/>
        <c:axId val="549033136"/>
      </c:lineChart>
      <c:catAx>
        <c:axId val="54902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33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33136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2882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30706368663667"/>
          <c:y val="5.2829373789333563E-2"/>
          <c:w val="0.86033092931552935"/>
          <c:h val="0.82297518556837268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probs'!$F$367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probs'!$G$367:$W$367</c:f>
              <c:numCache>
                <c:formatCode>0.000</c:formatCode>
                <c:ptCount val="17"/>
                <c:pt idx="0">
                  <c:v>0.70932278306251895</c:v>
                </c:pt>
                <c:pt idx="1">
                  <c:v>0.70370513115666922</c:v>
                </c:pt>
                <c:pt idx="2">
                  <c:v>0.69784921959343316</c:v>
                </c:pt>
                <c:pt idx="3">
                  <c:v>0.69174955095746149</c:v>
                </c:pt>
                <c:pt idx="4">
                  <c:v>0.6854009470469371</c:v>
                </c:pt>
                <c:pt idx="5">
                  <c:v>0.67879860819982019</c:v>
                </c:pt>
                <c:pt idx="6">
                  <c:v>0.67193817590112381</c:v>
                </c:pt>
                <c:pt idx="7">
                  <c:v>0.6648157983233397</c:v>
                </c:pt>
                <c:pt idx="8">
                  <c:v>0.65742819835332322</c:v>
                </c:pt>
                <c:pt idx="9">
                  <c:v>0.64977274355369807</c:v>
                </c:pt>
                <c:pt idx="10">
                  <c:v>0.64184751739688672</c:v>
                </c:pt>
                <c:pt idx="11">
                  <c:v>0.6336513909974153</c:v>
                </c:pt>
                <c:pt idx="12">
                  <c:v>0.62518409445592349</c:v>
                </c:pt>
                <c:pt idx="13">
                  <c:v>0.6164462868195616</c:v>
                </c:pt>
                <c:pt idx="14">
                  <c:v>0.60743962356190506</c:v>
                </c:pt>
                <c:pt idx="15">
                  <c:v>0.59816682039528257</c:v>
                </c:pt>
                <c:pt idx="16">
                  <c:v>0.58863171215394483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42-4B7E-B685-2FA24F2A75D4}"/>
            </c:ext>
          </c:extLst>
        </c:ser>
        <c:ser>
          <c:idx val="1"/>
          <c:order val="1"/>
          <c:tx>
            <c:strRef>
              <c:f>'[log_July19.xlsx]Predicted probs'!$F$368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probs'!$G$368:$W$368</c:f>
              <c:numCache>
                <c:formatCode>0.000</c:formatCode>
                <c:ptCount val="17"/>
                <c:pt idx="0">
                  <c:v>0.71223627656906541</c:v>
                </c:pt>
                <c:pt idx="1">
                  <c:v>0.71131776075177966</c:v>
                </c:pt>
                <c:pt idx="2">
                  <c:v>0.71023629686618817</c:v>
                </c:pt>
                <c:pt idx="3">
                  <c:v>0.70898838397028718</c:v>
                </c:pt>
                <c:pt idx="4">
                  <c:v>0.70757052841157575</c:v>
                </c:pt>
                <c:pt idx="5">
                  <c:v>0.70597925539446016</c:v>
                </c:pt>
                <c:pt idx="6">
                  <c:v>0.70421112151239151</c:v>
                </c:pt>
                <c:pt idx="7">
                  <c:v>0.70226272825652192</c:v>
                </c:pt>
                <c:pt idx="8">
                  <c:v>0.70013073650557955</c:v>
                </c:pt>
                <c:pt idx="9">
                  <c:v>0.69781188199361044</c:v>
                </c:pt>
                <c:pt idx="10">
                  <c:v>0.6953029917432022</c:v>
                </c:pt>
                <c:pt idx="11">
                  <c:v>0.69260100144177328</c:v>
                </c:pt>
                <c:pt idx="12">
                  <c:v>0.6897029737275121</c:v>
                </c:pt>
                <c:pt idx="13">
                  <c:v>0.68660611733957599</c:v>
                </c:pt>
                <c:pt idx="14">
                  <c:v>0.68330780707429184</c:v>
                </c:pt>
                <c:pt idx="15">
                  <c:v>0.67980560447539695</c:v>
                </c:pt>
                <c:pt idx="16">
                  <c:v>0.6760972791719152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42-4B7E-B685-2FA24F2A75D4}"/>
            </c:ext>
          </c:extLst>
        </c:ser>
        <c:ser>
          <c:idx val="2"/>
          <c:order val="2"/>
          <c:tx>
            <c:strRef>
              <c:f>'[log_July19.xlsx]Predicted probs'!$F$369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probs'!$G$369:$W$369</c:f>
              <c:numCache>
                <c:formatCode>0.000</c:formatCode>
                <c:ptCount val="17"/>
                <c:pt idx="0">
                  <c:v>0.71955743109303283</c:v>
                </c:pt>
                <c:pt idx="1">
                  <c:v>0.72295142464819939</c:v>
                </c:pt>
                <c:pt idx="2">
                  <c:v>0.72609695585009293</c:v>
                </c:pt>
                <c:pt idx="3">
                  <c:v>0.72898778023311828</c:v>
                </c:pt>
                <c:pt idx="4">
                  <c:v>0.73161765956293345</c:v>
                </c:pt>
                <c:pt idx="5">
                  <c:v>0.73398036817999479</c:v>
                </c:pt>
                <c:pt idx="6">
                  <c:v>0.73606970090819013</c:v>
                </c:pt>
                <c:pt idx="7">
                  <c:v>0.73787948266251924</c:v>
                </c:pt>
                <c:pt idx="8">
                  <c:v>0.73940357988536121</c:v>
                </c:pt>
                <c:pt idx="9">
                  <c:v>0.74063591393444861</c:v>
                </c:pt>
                <c:pt idx="10">
                  <c:v>0.741570476537046</c:v>
                </c:pt>
                <c:pt idx="11">
                  <c:v>0.74220134741376631</c:v>
                </c:pt>
                <c:pt idx="12">
                  <c:v>0.74252271416173465</c:v>
                </c:pt>
                <c:pt idx="13">
                  <c:v>0.74252889447020831</c:v>
                </c:pt>
                <c:pt idx="14">
                  <c:v>0.74221436072210512</c:v>
                </c:pt>
                <c:pt idx="15">
                  <c:v>0.74157376701198063</c:v>
                </c:pt>
                <c:pt idx="16">
                  <c:v>0.74060197858474508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42-4B7E-B685-2FA24F2A7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33920"/>
        <c:axId val="549032744"/>
      </c:lineChart>
      <c:catAx>
        <c:axId val="5490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327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32744"/>
        <c:scaling>
          <c:orientation val="minMax"/>
          <c:max val="0.85000000000000009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33920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26105569844495"/>
          <c:y val="6.3550372829828339E-2"/>
          <c:w val="0.86048424551509328"/>
          <c:h val="0.81254410175335179"/>
        </c:manualLayout>
      </c:layout>
      <c:lineChart>
        <c:grouping val="standard"/>
        <c:varyColors val="0"/>
        <c:ser>
          <c:idx val="0"/>
          <c:order val="0"/>
          <c:tx>
            <c:strRef>
              <c:f>'[log_July19.xlsx]Predicted probs'!$F$384</c:f>
              <c:strCache>
                <c:ptCount val="1"/>
                <c:pt idx="0">
                  <c:v>Age 80-89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probs'!$G$384:$W$384</c:f>
              <c:numCache>
                <c:formatCode>0.000</c:formatCode>
                <c:ptCount val="17"/>
                <c:pt idx="0">
                  <c:v>7.0973792428967453E-2</c:v>
                </c:pt>
                <c:pt idx="1">
                  <c:v>6.9711090351676927E-2</c:v>
                </c:pt>
                <c:pt idx="2">
                  <c:v>6.8443121799506401E-2</c:v>
                </c:pt>
                <c:pt idx="3">
                  <c:v>6.7169815299421051E-2</c:v>
                </c:pt>
                <c:pt idx="4">
                  <c:v>6.5891140319156924E-2</c:v>
                </c:pt>
                <c:pt idx="5">
                  <c:v>6.4607111054580793E-2</c:v>
                </c:pt>
                <c:pt idx="6">
                  <c:v>6.3317790242169603E-2</c:v>
                </c:pt>
                <c:pt idx="7">
                  <c:v>6.2023292953161724E-2</c:v>
                </c:pt>
                <c:pt idx="8">
                  <c:v>6.0723790319958476E-2</c:v>
                </c:pt>
                <c:pt idx="9">
                  <c:v>5.9419513139473516E-2</c:v>
                </c:pt>
                <c:pt idx="10">
                  <c:v>5.8110755292520758E-2</c:v>
                </c:pt>
                <c:pt idx="11">
                  <c:v>5.6797876913198729E-2</c:v>
                </c:pt>
                <c:pt idx="12">
                  <c:v>5.5481307237800322E-2</c:v>
                </c:pt>
                <c:pt idx="13">
                  <c:v>5.4161547059294733E-2</c:v>
                </c:pt>
                <c:pt idx="14">
                  <c:v>5.2839170711149845E-2</c:v>
                </c:pt>
                <c:pt idx="15">
                  <c:v>5.1514827503451044E-2</c:v>
                </c:pt>
                <c:pt idx="16">
                  <c:v>5.0189242535174747E-2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8-4791-897B-B7D66CCAF2D4}"/>
            </c:ext>
          </c:extLst>
        </c:ser>
        <c:ser>
          <c:idx val="1"/>
          <c:order val="1"/>
          <c:tx>
            <c:strRef>
              <c:f>'[log_July19.xlsx]Predicted probs'!$F$385</c:f>
              <c:strCache>
                <c:ptCount val="1"/>
                <c:pt idx="0">
                  <c:v>Age 90-99</c:v>
                </c:pt>
              </c:strCache>
            </c:strRef>
          </c:tx>
          <c:spPr>
            <a:ln w="38100" cap="rnd" cmpd="dbl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probs'!$G$385:$W$385</c:f>
              <c:numCache>
                <c:formatCode>0.000</c:formatCode>
                <c:ptCount val="17"/>
                <c:pt idx="0">
                  <c:v>0.10173889776309995</c:v>
                </c:pt>
                <c:pt idx="1">
                  <c:v>9.9297386438663815E-2</c:v>
                </c:pt>
                <c:pt idx="2">
                  <c:v>9.6892074704165193E-2</c:v>
                </c:pt>
                <c:pt idx="3">
                  <c:v>9.4522617332691308E-2</c:v>
                </c:pt>
                <c:pt idx="4">
                  <c:v>9.2188676763955021E-2</c:v>
                </c:pt>
                <c:pt idx="5">
                  <c:v>8.9889923879586581E-2</c:v>
                </c:pt>
                <c:pt idx="6">
                  <c:v>8.7626038744244697E-2</c:v>
                </c:pt>
                <c:pt idx="7">
                  <c:v>8.5396711308501017E-2</c:v>
                </c:pt>
                <c:pt idx="8">
                  <c:v>8.3201642069217527E-2</c:v>
                </c:pt>
                <c:pt idx="9">
                  <c:v>8.1040542682917632E-2</c:v>
                </c:pt>
                <c:pt idx="10">
                  <c:v>7.8913136527452299E-2</c:v>
                </c:pt>
                <c:pt idx="11">
                  <c:v>7.6819159207091328E-2</c:v>
                </c:pt>
                <c:pt idx="12">
                  <c:v>7.4758358996030783E-2</c:v>
                </c:pt>
                <c:pt idx="13">
                  <c:v>7.2730497215211173E-2</c:v>
                </c:pt>
                <c:pt idx="14">
                  <c:v>7.0735348537291715E-2</c:v>
                </c:pt>
                <c:pt idx="15">
                  <c:v>6.8772701214633719E-2</c:v>
                </c:pt>
                <c:pt idx="16">
                  <c:v>6.6842357225218085E-2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88-4791-897B-B7D66CCAF2D4}"/>
            </c:ext>
          </c:extLst>
        </c:ser>
        <c:ser>
          <c:idx val="2"/>
          <c:order val="2"/>
          <c:tx>
            <c:strRef>
              <c:f>'[log_July19.xlsx]Predicted probs'!$F$386</c:f>
              <c:strCache>
                <c:ptCount val="1"/>
                <c:pt idx="0">
                  <c:v>Age 100+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'[log_July19.xlsx]Predicted probs'!$G$363:$W$363</c:f>
              <c:strCache>
                <c:ptCount val="17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</c:strCache>
            </c:strRef>
          </c:cat>
          <c:val>
            <c:numRef>
              <c:f>'[log_July19.xlsx]Predicted probs'!$G$386:$W$386</c:f>
              <c:numCache>
                <c:formatCode>0.000</c:formatCode>
                <c:ptCount val="17"/>
                <c:pt idx="0">
                  <c:v>0.16997244641124501</c:v>
                </c:pt>
                <c:pt idx="1">
                  <c:v>0.16473564442475189</c:v>
                </c:pt>
                <c:pt idx="2">
                  <c:v>0.15960205388889434</c:v>
                </c:pt>
                <c:pt idx="3">
                  <c:v>0.154571530456944</c:v>
                </c:pt>
                <c:pt idx="4">
                  <c:v>0.14964383757025901</c:v>
                </c:pt>
                <c:pt idx="5">
                  <c:v>0.14481865172445452</c:v>
                </c:pt>
                <c:pt idx="6">
                  <c:v>0.14009556775763177</c:v>
                </c:pt>
                <c:pt idx="7">
                  <c:v>0.13547410413220992</c:v>
                </c:pt>
                <c:pt idx="8">
                  <c:v>0.13095370818272387</c:v>
                </c:pt>
                <c:pt idx="9">
                  <c:v>0.12653376130285121</c:v>
                </c:pt>
                <c:pt idx="10">
                  <c:v>0.12221358404588617</c:v>
                </c:pt>
                <c:pt idx="11">
                  <c:v>0.11799244111389671</c:v>
                </c:pt>
                <c:pt idx="12">
                  <c:v>0.11386954621187913</c:v>
                </c:pt>
                <c:pt idx="13">
                  <c:v>0.10984406674436017</c:v>
                </c:pt>
                <c:pt idx="14">
                  <c:v>0.10591512833309785</c:v>
                </c:pt>
                <c:pt idx="15">
                  <c:v>0.10208181913580344</c:v>
                </c:pt>
                <c:pt idx="16">
                  <c:v>9.8343193947154364E-2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88-4791-897B-B7D66CCAF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031176"/>
        <c:axId val="549035880"/>
      </c:lineChart>
      <c:catAx>
        <c:axId val="54903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358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9035880"/>
        <c:scaling>
          <c:orientation val="minMax"/>
          <c:max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03117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26273-3B5E-4BE1-8342-F5958F600C82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C314B-74E6-4126-97F1-A683AA24B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142335-A8CA-47E4-804F-3EF969440819}" type="slidenum">
              <a:rPr lang="en-US"/>
              <a:pPr/>
              <a:t>7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4488" y="600075"/>
            <a:ext cx="6094412" cy="342900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174" y="4344025"/>
            <a:ext cx="6112565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18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142335-A8CA-47E4-804F-3EF969440819}" type="slidenum">
              <a:rPr lang="en-US"/>
              <a:pPr/>
              <a:t>8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4488" y="600075"/>
            <a:ext cx="6094412" cy="342900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174" y="4344025"/>
            <a:ext cx="6112565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62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142335-A8CA-47E4-804F-3EF969440819}" type="slidenum">
              <a:rPr lang="en-US"/>
              <a:pPr/>
              <a:t>9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4488" y="600075"/>
            <a:ext cx="6094412" cy="342900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174" y="4344025"/>
            <a:ext cx="6112565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708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247BB-6D81-460B-A2CD-B813C6517FF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19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91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06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shrink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70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Increased tendency to live independently.</a:t>
            </a:r>
          </a:p>
          <a:p>
            <a:r>
              <a:rPr lang="en-US" dirty="0"/>
              <a:t>This increase is similar among disabled and non-disabled.</a:t>
            </a:r>
          </a:p>
          <a:p>
            <a:r>
              <a:rPr lang="en-US" dirty="0"/>
              <a:t>But,</a:t>
            </a:r>
            <a:r>
              <a:rPr lang="en-US" baseline="0" dirty="0"/>
              <a:t> disabled have a lower probability of living independently.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4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Trend is more notable</a:t>
            </a:r>
            <a:r>
              <a:rPr lang="en-US" baseline="0" dirty="0"/>
              <a:t> among octogenarians and less so among extreme 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52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Trends are inflated in rural areas.</a:t>
            </a:r>
          </a:p>
          <a:p>
            <a:r>
              <a:rPr lang="en-US" dirty="0"/>
              <a:t>Most of the increase is with nearby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02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Tendency to coreside decline most</a:t>
            </a:r>
            <a:r>
              <a:rPr lang="en-US" baseline="0" dirty="0"/>
              <a:t> rapidly among octogenarians in rural areas!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70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C314B-74E6-4126-97F1-A683AA24B68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6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1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4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5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8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4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5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6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0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3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CB80-B7DC-4F0F-9DAF-DF1B826B408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99CFE-186A-429A-8498-CD604E12C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4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chart" Target="../charts/chart3.xml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5.m4a"/><Relationship Id="rId7" Type="http://schemas.openxmlformats.org/officeDocument/2006/relationships/chart" Target="../charts/chart6.xml"/><Relationship Id="rId2" Type="http://schemas.microsoft.com/office/2007/relationships/media" Target="../media/media15.m4a"/><Relationship Id="rId1" Type="http://schemas.openxmlformats.org/officeDocument/2006/relationships/tags" Target="../tags/tag2.xml"/><Relationship Id="rId6" Type="http://schemas.openxmlformats.org/officeDocument/2006/relationships/chart" Target="../charts/chart5.xml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9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1.png"/><Relationship Id="rId2" Type="http://schemas.microsoft.com/office/2007/relationships/media" Target="../media/media18.m4a"/><Relationship Id="rId1" Type="http://schemas.openxmlformats.org/officeDocument/2006/relationships/tags" Target="../tags/tag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7" Type="http://schemas.openxmlformats.org/officeDocument/2006/relationships/image" Target="../media/image1.png"/><Relationship Id="rId2" Type="http://schemas.microsoft.com/office/2007/relationships/media" Target="../media/media19.m4a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audio" Target="../media/media22.m4a"/><Relationship Id="rId7" Type="http://schemas.openxmlformats.org/officeDocument/2006/relationships/chart" Target="../charts/chart11.xml"/><Relationship Id="rId12" Type="http://schemas.openxmlformats.org/officeDocument/2006/relationships/image" Target="../media/image1.png"/><Relationship Id="rId2" Type="http://schemas.microsoft.com/office/2007/relationships/media" Target="../media/media22.m4a"/><Relationship Id="rId1" Type="http://schemas.openxmlformats.org/officeDocument/2006/relationships/tags" Target="../tags/tag6.xml"/><Relationship Id="rId6" Type="http://schemas.openxmlformats.org/officeDocument/2006/relationships/chart" Target="../charts/chart10.xml"/><Relationship Id="rId11" Type="http://schemas.openxmlformats.org/officeDocument/2006/relationships/image" Target="../media/image5.jpe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chart" Target="../charts/char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audio" Target="../media/media23.m4a"/><Relationship Id="rId7" Type="http://schemas.openxmlformats.org/officeDocument/2006/relationships/chart" Target="../charts/chart15.xml"/><Relationship Id="rId12" Type="http://schemas.openxmlformats.org/officeDocument/2006/relationships/image" Target="../media/image1.png"/><Relationship Id="rId2" Type="http://schemas.microsoft.com/office/2007/relationships/media" Target="../media/media23.m4a"/><Relationship Id="rId1" Type="http://schemas.openxmlformats.org/officeDocument/2006/relationships/tags" Target="../tags/tag7.xml"/><Relationship Id="rId6" Type="http://schemas.openxmlformats.org/officeDocument/2006/relationships/chart" Target="../charts/chart14.xml"/><Relationship Id="rId11" Type="http://schemas.openxmlformats.org/officeDocument/2006/relationships/image" Target="../media/image5.jpe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chart" Target="../charts/chart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audio" Target="../media/media24.m4a"/><Relationship Id="rId7" Type="http://schemas.openxmlformats.org/officeDocument/2006/relationships/chart" Target="../charts/chart19.xml"/><Relationship Id="rId12" Type="http://schemas.openxmlformats.org/officeDocument/2006/relationships/image" Target="../media/image1.png"/><Relationship Id="rId2" Type="http://schemas.microsoft.com/office/2007/relationships/media" Target="../media/media24.m4a"/><Relationship Id="rId1" Type="http://schemas.openxmlformats.org/officeDocument/2006/relationships/tags" Target="../tags/tag8.xml"/><Relationship Id="rId6" Type="http://schemas.openxmlformats.org/officeDocument/2006/relationships/chart" Target="../charts/chart18.xml"/><Relationship Id="rId11" Type="http://schemas.openxmlformats.org/officeDocument/2006/relationships/image" Target="../media/image5.jpe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chart" Target="../charts/chart2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audio" Target="../media/media25.m4a"/><Relationship Id="rId7" Type="http://schemas.openxmlformats.org/officeDocument/2006/relationships/chart" Target="../charts/chart23.xml"/><Relationship Id="rId12" Type="http://schemas.openxmlformats.org/officeDocument/2006/relationships/image" Target="../media/image1.png"/><Relationship Id="rId2" Type="http://schemas.microsoft.com/office/2007/relationships/media" Target="../media/media25.m4a"/><Relationship Id="rId1" Type="http://schemas.openxmlformats.org/officeDocument/2006/relationships/tags" Target="../tags/tag9.xml"/><Relationship Id="rId6" Type="http://schemas.openxmlformats.org/officeDocument/2006/relationships/chart" Target="../charts/chart22.xml"/><Relationship Id="rId11" Type="http://schemas.openxmlformats.org/officeDocument/2006/relationships/image" Target="../media/image5.jpe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26.m4a"/><Relationship Id="rId7" Type="http://schemas.openxmlformats.org/officeDocument/2006/relationships/image" Target="../media/image5.jpeg"/><Relationship Id="rId2" Type="http://schemas.microsoft.com/office/2007/relationships/media" Target="../media/media26.m4a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Turn on slide show here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3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7"/>
    </mc:Choice>
    <mc:Fallback xmlns="">
      <p:transition spd="slow" advTm="9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5453" y="1315453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599" y="914400"/>
            <a:ext cx="10972801" cy="3600986"/>
          </a:xfrm>
          <a:prstGeom prst="rect">
            <a:avLst/>
          </a:prstGeom>
          <a:solidFill>
            <a:schemeClr val="tx2">
              <a:lumMod val="50000"/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Living Arrangement Trends among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China’s Oldest and Extreme Old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Zachary Zimmer PhD, Mount Saint Vincent University</a:t>
            </a: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Chi-Tsun Chiu, Academia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Sinica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6132936"/>
            <a:ext cx="826081" cy="725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132936"/>
            <a:ext cx="2183929" cy="7250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38100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zachary.zimmer@msvu.ca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28"/>
    </mc:Choice>
    <mc:Fallback xmlns="">
      <p:transition spd="slow" advTm="132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76200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Percent aged 60+ living independently (alone or with spouse only) in the world’s most populous countries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8831" y="5884774"/>
            <a:ext cx="8077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Table 1 from United Nations (2017) </a:t>
            </a:r>
            <a:r>
              <a:rPr lang="en-US" sz="1400" i="1" dirty="0">
                <a:solidFill>
                  <a:schemeClr val="bg1">
                    <a:lumMod val="95000"/>
                  </a:schemeClr>
                </a:solidFill>
              </a:rPr>
              <a:t>Living Arrangements of Older Persons: A Report on an Expanded International Dataset. 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New York: UN Department of Economic and Social Affairs, Population Division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342559517"/>
              </p:ext>
            </p:extLst>
          </p:nvPr>
        </p:nvGraphicFramePr>
        <p:xfrm>
          <a:off x="2082800" y="1153418"/>
          <a:ext cx="7874000" cy="491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2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580"/>
    </mc:Choice>
    <mc:Fallback xmlns="">
      <p:transition spd="slow" advTm="91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Reasons for Stability and Change in Co-residence in China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00261"/>
              </p:ext>
            </p:extLst>
          </p:nvPr>
        </p:nvGraphicFramePr>
        <p:xfrm>
          <a:off x="1651000" y="1828800"/>
          <a:ext cx="9169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Stability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Change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Filial piety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Demographics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Family solidarity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Globalization and economic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Societal undercurrents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2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65"/>
    </mc:Choice>
    <mc:Fallback xmlns="">
      <p:transition spd="slow" advTm="32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614276"/>
              </p:ext>
            </p:extLst>
          </p:nvPr>
        </p:nvGraphicFramePr>
        <p:xfrm>
          <a:off x="1524000" y="457200"/>
          <a:ext cx="9448800" cy="5803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Several bodies of research supports these justifications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2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Coresidence associates with better physical and mental health: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2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Chen and Silverstein (2000).  Intergenerational social support… </a:t>
                      </a:r>
                      <a:r>
                        <a:rPr lang="en-US" sz="1200" i="1" dirty="0"/>
                        <a:t>Research on Aging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Li et al. (2009).  Health among the oldest-old in China… </a:t>
                      </a:r>
                      <a:r>
                        <a:rPr lang="en-US" sz="1200" i="1" dirty="0"/>
                        <a:t>Social Science and Medicine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Sereny</a:t>
                      </a:r>
                      <a:r>
                        <a:rPr lang="en-US" sz="1200" dirty="0"/>
                        <a:t> and Gu (2011). Living arrangement</a:t>
                      </a:r>
                      <a:r>
                        <a:rPr lang="en-US" sz="1200" baseline="0" dirty="0"/>
                        <a:t> concordance… </a:t>
                      </a:r>
                      <a:r>
                        <a:rPr lang="en-US" sz="1200" i="1" baseline="0" dirty="0"/>
                        <a:t>Journal of Cross-Cultural Gerontology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Silverstein,</a:t>
                      </a:r>
                      <a:r>
                        <a:rPr lang="en-US" sz="1200" baseline="0" dirty="0"/>
                        <a:t> Cong and Li (2006).  Intergenerational transfers and living arrangements…</a:t>
                      </a:r>
                      <a:r>
                        <a:rPr lang="en-US" sz="1200" i="1" baseline="0" dirty="0"/>
                        <a:t>Journal of Gerontology: Social Sciences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1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Coresidence facilitates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 intergenerational exchange: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Hermalin</a:t>
                      </a:r>
                      <a:r>
                        <a:rPr lang="en-US" sz="1200" dirty="0"/>
                        <a:t>, Ofstedal</a:t>
                      </a:r>
                      <a:r>
                        <a:rPr lang="en-US" sz="1200" baseline="0" dirty="0"/>
                        <a:t> and Shih (2003).  Patterns of intergenerational support…. </a:t>
                      </a:r>
                      <a:r>
                        <a:rPr lang="en-US" sz="1200" i="1" baseline="0" dirty="0"/>
                        <a:t>China’s Revolutions and Intergenerational Relations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Secondi (1997).  Private money transfers in rural China… </a:t>
                      </a:r>
                      <a:r>
                        <a:rPr lang="en-US" sz="1200" i="1" dirty="0"/>
                        <a:t>The Journal of Development Studies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Treas</a:t>
                      </a:r>
                      <a:r>
                        <a:rPr lang="en-US" sz="1200" dirty="0"/>
                        <a:t> and Chen (2000).  Living arrangements,</a:t>
                      </a:r>
                      <a:r>
                        <a:rPr lang="en-US" sz="1200" baseline="0" dirty="0"/>
                        <a:t> income pooling… </a:t>
                      </a:r>
                      <a:r>
                        <a:rPr lang="en-US" sz="1200" i="1" baseline="0" dirty="0"/>
                        <a:t>Research on Aging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Yan, Chen and Yang (2001). The effects of living arrangements… </a:t>
                      </a:r>
                      <a:r>
                        <a:rPr lang="en-US" sz="1200" i="1" dirty="0"/>
                        <a:t>Social Sciences in China</a:t>
                      </a:r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Moves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 into and out of coresidence are motivated by support needs: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Chen</a:t>
                      </a:r>
                      <a:r>
                        <a:rPr lang="en-US" sz="1200" baseline="0" dirty="0"/>
                        <a:t> (2005).  Residential patterns of parents… </a:t>
                      </a:r>
                      <a:r>
                        <a:rPr lang="en-US" sz="1200" i="1" baseline="0" dirty="0"/>
                        <a:t>Population Research and Policy Review</a:t>
                      </a:r>
                      <a:endParaRPr lang="en-US" sz="1200" i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Zhou et al. (2018).  A longitudinal analysis of the association… </a:t>
                      </a:r>
                      <a:r>
                        <a:rPr lang="en-US" sz="1200" i="1" dirty="0"/>
                        <a:t>Research on Aging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Zimmer (2005).  Health and living arrangement transitions… </a:t>
                      </a:r>
                      <a:r>
                        <a:rPr lang="en-US" sz="1200" i="1" dirty="0"/>
                        <a:t>Research on Aging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77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Zimmer and Korinek (2010).  Shifts in coresidential living arrangements…. </a:t>
                      </a:r>
                      <a:r>
                        <a:rPr lang="en-US" sz="1200" i="1" dirty="0"/>
                        <a:t>Demography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06"/>
    </mc:Choice>
    <mc:Fallback xmlns="">
      <p:transition spd="slow" advTm="62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9144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Reasons for Stability and Change in Co-residence in China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529872"/>
              </p:ext>
            </p:extLst>
          </p:nvPr>
        </p:nvGraphicFramePr>
        <p:xfrm>
          <a:off x="1143000" y="2133600"/>
          <a:ext cx="924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1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Stability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Change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Filial piety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Demographics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Family solidarity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Globalization and economic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Societal undercurrents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7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36"/>
    </mc:Choice>
    <mc:Fallback xmlns="">
      <p:transition spd="slow" advTm="14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95400" y="751820"/>
            <a:ext cx="9677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r>
              <a:rPr lang="en-US" sz="24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annual percent growth of  China’s population, 1990-2050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endParaRPr lang="en-US" sz="20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Char char="•"/>
              <a:defRPr/>
            </a:pPr>
            <a:endParaRPr lang="en-US" sz="17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sz="1700" b="1" kern="0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171552"/>
              </p:ext>
            </p:extLst>
          </p:nvPr>
        </p:nvGraphicFramePr>
        <p:xfrm>
          <a:off x="1828800" y="1189037"/>
          <a:ext cx="8763000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0" y="228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China’s demographic transformation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60C78-85B0-4F09-80C0-B6C20589816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5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87"/>
    </mc:Choice>
    <mc:Fallback xmlns="">
      <p:transition spd="slow" advTm="36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95400" y="751820"/>
            <a:ext cx="9677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r>
              <a:rPr lang="en-US" sz="24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annual percent growth of  China’s population, 1990-2050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endParaRPr lang="en-US" sz="20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Char char="•"/>
              <a:defRPr/>
            </a:pPr>
            <a:endParaRPr lang="en-US" sz="17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sz="1700" b="1" kern="0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516660"/>
              </p:ext>
            </p:extLst>
          </p:nvPr>
        </p:nvGraphicFramePr>
        <p:xfrm>
          <a:off x="1828800" y="1189037"/>
          <a:ext cx="8763000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0" y="228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China’s demographic transformation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60C78-85B0-4F09-80C0-B6C20589816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5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52"/>
    </mc:Choice>
    <mc:Fallback xmlns="">
      <p:transition spd="slow" advTm="27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95400" y="751820"/>
            <a:ext cx="9677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r>
              <a:rPr lang="en-US" sz="24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annual percent growth of  China’s population, 1990-2050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defRPr/>
            </a:pPr>
            <a:endParaRPr lang="en-US" sz="20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Char char="•"/>
              <a:defRPr/>
            </a:pPr>
            <a:endParaRPr lang="en-US" sz="1700" b="1" kern="0" dirty="0"/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sz="1700" b="1" kern="0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788522"/>
              </p:ext>
            </p:extLst>
          </p:nvPr>
        </p:nvGraphicFramePr>
        <p:xfrm>
          <a:off x="1752600" y="1354851"/>
          <a:ext cx="8763000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4600" y="228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China’s demographic transformation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60C78-85B0-4F09-80C0-B6C20589816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7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7"/>
    </mc:Choice>
    <mc:Fallback xmlns="">
      <p:transition spd="slow" advTm="21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6902" y="56850"/>
            <a:ext cx="10972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Research Question 1: </a:t>
            </a:r>
          </a:p>
          <a:p>
            <a:endParaRPr lang="en-US" sz="3200" b="1" dirty="0">
              <a:solidFill>
                <a:srgbClr val="FFFF00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What are the trends in living independently versus coresiding among China’s oldest (80+) and extreme (90+) old?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902" y="2667000"/>
            <a:ext cx="1097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Research Question 2: </a:t>
            </a:r>
          </a:p>
          <a:p>
            <a:endParaRPr lang="en-US" sz="3200" b="1" dirty="0">
              <a:solidFill>
                <a:srgbClr val="FFFF00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Are the trends consistent across subgroups?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22"/>
    </mc:Choice>
    <mc:Fallback xmlns="">
      <p:transition spd="slow" advTm="11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6881" y="5334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Why focus on this age segment?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3654" y="1524000"/>
            <a:ext cx="1082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Fastest growing segment of the population</a:t>
            </a:r>
          </a:p>
          <a:p>
            <a:pPr marL="457200" indent="-457200"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Provides an opportunity to assess influence of deep-seated norms versus changing values</a:t>
            </a:r>
          </a:p>
          <a:p>
            <a:pPr marL="457200" indent="-457200"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0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63"/>
    </mc:Choice>
    <mc:Fallback xmlns="">
      <p:transition spd="slow" advTm="44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6902" y="5334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Hypotheses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6902" y="1676400"/>
            <a:ext cx="1082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There has been an increasing tendency to live independently (alone or with spouse only).</a:t>
            </a:r>
          </a:p>
          <a:p>
            <a:pPr marL="457200" indent="-457200"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This tendency is tempered for those in greatest need, defined as the extreme old and disabled</a:t>
            </a:r>
          </a:p>
          <a:p>
            <a:pPr marL="457200" indent="-457200"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This tendency is inflated in rural areas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5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28"/>
    </mc:Choice>
    <mc:Fallback xmlns="">
      <p:transition spd="slow" advTm="32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79112" y="29722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052545"/>
              </p:ext>
            </p:extLst>
          </p:nvPr>
        </p:nvGraphicFramePr>
        <p:xfrm>
          <a:off x="3429000" y="1745397"/>
          <a:ext cx="5029201" cy="2970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N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287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Octogenarians (80-89)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287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Nonagenarians (90-99)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87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Centenarians (100-105)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287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79112" y="914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China Longitudinal Healthy Longevity Study 1998-2014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0800" y="5105400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Nursing home residents (about 4% of total ) omitted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59"/>
    </mc:Choice>
    <mc:Fallback xmlns="">
      <p:transition spd="slow" advTm="35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5146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1. What are the trends in living arrangements?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6"/>
    </mc:Choice>
    <mc:Fallback xmlns="">
      <p:transition spd="slow" advTm="1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381000"/>
            <a:ext cx="10207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Living arrangement distributions, adults 80+ by survey year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273821"/>
              </p:ext>
            </p:extLst>
          </p:nvPr>
        </p:nvGraphicFramePr>
        <p:xfrm>
          <a:off x="303316" y="1828800"/>
          <a:ext cx="5715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69488"/>
              </p:ext>
            </p:extLst>
          </p:nvPr>
        </p:nvGraphicFramePr>
        <p:xfrm>
          <a:off x="6172200" y="1828800"/>
          <a:ext cx="573405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19"/>
    </mc:Choice>
    <mc:Fallback xmlns="">
      <p:transition spd="slow" advTm="79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8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038600" y="5147440"/>
            <a:ext cx="3964759" cy="1261884"/>
            <a:chOff x="10423832" y="2977265"/>
            <a:chExt cx="1452467" cy="6183537"/>
          </a:xfrm>
          <a:solidFill>
            <a:srgbClr val="F8F8F8"/>
          </a:solidFill>
        </p:grpSpPr>
        <p:sp>
          <p:nvSpPr>
            <p:cNvPr id="19" name="TextBox 18"/>
            <p:cNvSpPr txBox="1"/>
            <p:nvPr/>
          </p:nvSpPr>
          <p:spPr>
            <a:xfrm>
              <a:off x="10423832" y="2977265"/>
              <a:ext cx="1452467" cy="61835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Coreside with children</a:t>
              </a:r>
            </a:p>
            <a:p>
              <a:r>
                <a:rPr lang="en-US" sz="1600" b="1" dirty="0"/>
                <a:t>Independent, children nearby</a:t>
              </a:r>
            </a:p>
            <a:p>
              <a:r>
                <a:rPr lang="en-US" sz="1600" b="1" dirty="0"/>
                <a:t>Independent, no children nearby</a:t>
              </a:r>
            </a:p>
            <a:p>
              <a:r>
                <a:rPr lang="en-US" sz="1600" b="1" dirty="0"/>
                <a:t>Coreside with others</a:t>
              </a:r>
            </a:p>
            <a:p>
              <a:endParaRPr lang="en-US" sz="1200" b="1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1518314" y="3685497"/>
              <a:ext cx="334985" cy="0"/>
            </a:xfrm>
            <a:prstGeom prst="line">
              <a:avLst/>
            </a:prstGeom>
            <a:grpFill/>
            <a:ln w="635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1525050" y="5011698"/>
              <a:ext cx="334985" cy="0"/>
            </a:xfrm>
            <a:prstGeom prst="line">
              <a:avLst/>
            </a:prstGeom>
            <a:grpFill/>
            <a:ln w="63500" cmpd="sng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1510605" y="7625439"/>
              <a:ext cx="334985" cy="0"/>
            </a:xfrm>
            <a:prstGeom prst="line">
              <a:avLst/>
            </a:prstGeom>
            <a:grpFill/>
            <a:ln w="635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1512534" y="6337851"/>
              <a:ext cx="334985" cy="0"/>
            </a:xfrm>
            <a:prstGeom prst="line">
              <a:avLst/>
            </a:prstGeom>
            <a:grpFill/>
            <a:ln w="63500" cmpd="sng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083749"/>
              </p:ext>
            </p:extLst>
          </p:nvPr>
        </p:nvGraphicFramePr>
        <p:xfrm>
          <a:off x="914400" y="914400"/>
          <a:ext cx="3248025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Chart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312265"/>
              </p:ext>
            </p:extLst>
          </p:nvPr>
        </p:nvGraphicFramePr>
        <p:xfrm>
          <a:off x="4541348" y="1015956"/>
          <a:ext cx="3276600" cy="3860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353933"/>
              </p:ext>
            </p:extLst>
          </p:nvPr>
        </p:nvGraphicFramePr>
        <p:xfrm>
          <a:off x="8153400" y="1143000"/>
          <a:ext cx="3314700" cy="3819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75732" y="265580"/>
            <a:ext cx="10207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Living arrangement distributions, adults 80+ by survey year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8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91"/>
    </mc:Choice>
    <mc:Fallback xmlns="">
      <p:transition spd="slow" advTm="36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3622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2. Are trends consistent across subgroups?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9"/>
    </mc:Choice>
    <mc:Fallback xmlns="">
      <p:transition spd="slow" advTm="3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10972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Methods: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Multinomial regression with four living arrangement categories: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  - Independent without children nearby (contrast category)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- Independent with children nearby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- Coresident with children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- Coresident with others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Those without children omitted.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Trend variable: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	Time = Effect of 1 year on the chance of living in a particular category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2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31"/>
    </mc:Choice>
    <mc:Fallback xmlns="">
      <p:transition spd="slow" advTm="36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10972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Methods: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Other covariates: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Octogenarian vs. Nonagenarian or Centenarian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Female vs. Male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Rural vs. Urban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Has 2+ children vs. Has 1 only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Primary education vs. Less than primary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Disabled vs. Non-disabled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Spouse coresides vs. No coresident spouse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All covariates are interacted with Time.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Significant interactions are presented.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316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09"/>
    </mc:Choice>
    <mc:Fallback xmlns="">
      <p:transition spd="slow" advTm="25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"/>
            <a:ext cx="1089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Multinomial regression interaction model 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620097"/>
              </p:ext>
            </p:extLst>
          </p:nvPr>
        </p:nvGraphicFramePr>
        <p:xfrm>
          <a:off x="1676400" y="896281"/>
          <a:ext cx="9144000" cy="5713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3768">
                  <a:extLst>
                    <a:ext uri="{9D8B030D-6E8A-4147-A177-3AD203B41FA5}">
                      <a16:colId xmlns:a16="http://schemas.microsoft.com/office/drawing/2014/main" val="3581382150"/>
                    </a:ext>
                  </a:extLst>
                </a:gridCol>
                <a:gridCol w="2448232">
                  <a:extLst>
                    <a:ext uri="{9D8B030D-6E8A-4147-A177-3AD203B41FA5}">
                      <a16:colId xmlns:a16="http://schemas.microsoft.com/office/drawing/2014/main" val="278973270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12673649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3544468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Main effects only model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681965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Independent with nearby children</a:t>
                      </a:r>
                      <a:endParaRPr lang="en-CA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+mn-lt"/>
                        </a:rPr>
                        <a:t>Coresident</a:t>
                      </a:r>
                      <a:r>
                        <a:rPr lang="en-US" sz="1600" b="1" dirty="0">
                          <a:effectLst/>
                          <a:latin typeface="+mn-lt"/>
                        </a:rPr>
                        <a:t> with adult children</a:t>
                      </a:r>
                      <a:endParaRPr lang="en-CA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+mn-lt"/>
                        </a:rPr>
                        <a:t>Coresident</a:t>
                      </a:r>
                      <a:r>
                        <a:rPr lang="en-US" sz="1600" b="1" dirty="0">
                          <a:effectLst/>
                          <a:latin typeface="+mn-lt"/>
                        </a:rPr>
                        <a:t> with others</a:t>
                      </a:r>
                      <a:endParaRPr lang="en-CA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27905"/>
                  </a:ext>
                </a:extLst>
              </a:tr>
              <a:tr h="67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Vs.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19741"/>
                  </a:ext>
                </a:extLst>
              </a:tr>
              <a:tr h="993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Independent without nearby children</a:t>
                      </a:r>
                      <a:endParaRPr lang="en-CA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19883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Time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0.046**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-0.018**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-0.028**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507584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Age 80-89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54964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Age 90-99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0.057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0.357**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0.609**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56665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Age 100+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0.286**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1.058**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1.709**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574208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Female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-0.187**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0.033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-0.013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37584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Rural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1.186**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0.712**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0.406**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45200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2+ adult children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0.952**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0.206**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-0.477**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30400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Primary education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-0.687**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-0.329**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-0.044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01918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Disabled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-0.244**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0.517**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0.429**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216228"/>
                  </a:ext>
                </a:extLst>
              </a:tr>
              <a:tr h="2332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Spouse </a:t>
                      </a:r>
                      <a:r>
                        <a:rPr lang="en-US" sz="160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coresidence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0.106</a:t>
                      </a:r>
                      <a:r>
                        <a:rPr lang="en-US" sz="1600" baseline="300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ǂ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-1.150**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-1.125**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1777"/>
                  </a:ext>
                </a:extLst>
              </a:tr>
              <a:tr h="950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Interactions 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76037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Time by…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605934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90-99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0.021*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0.008</a:t>
                      </a:r>
                      <a:endParaRPr lang="en-CA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368449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100+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0.028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0.041**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334680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Rural</a:t>
                      </a:r>
                      <a:endParaRPr lang="en-CA" sz="16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-0.050**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-0.046**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-0.033*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75420"/>
                  </a:ext>
                </a:extLst>
              </a:tr>
              <a:tr h="2340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Constant</a:t>
                      </a:r>
                      <a:endParaRPr lang="en-CA" sz="16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-0.613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1.380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-0.273</a:t>
                      </a: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019484"/>
                  </a:ext>
                </a:extLst>
              </a:tr>
              <a:tr h="234075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n-NO" sz="1200" b="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 p &lt; .01   * .01 &lt; p &lt; .05   ǂ.05 &lt; p &lt; .10 </a:t>
                      </a:r>
                      <a:endParaRPr lang="en-CA" sz="1200" b="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8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59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3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32"/>
    </mc:Choice>
    <mc:Fallback xmlns="">
      <p:transition spd="slow" advTm="110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457200"/>
            <a:ext cx="6096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Predicted probabilities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Based on interaction model: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Octogenarian, Nonagenarian and Centenarian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Disabled and Non-disabled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Rural and Urban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Other categories held constant at: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Female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Has 2+ children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Less than primary education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No coresident spouse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5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6"/>
    </mc:Choice>
    <mc:Fallback xmlns="">
      <p:transition spd="slow" advTm="5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856364"/>
              </p:ext>
            </p:extLst>
          </p:nvPr>
        </p:nvGraphicFramePr>
        <p:xfrm>
          <a:off x="990600" y="1042757"/>
          <a:ext cx="9281166" cy="5288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2">
                  <a:extLst>
                    <a:ext uri="{9D8B030D-6E8A-4147-A177-3AD203B41FA5}">
                      <a16:colId xmlns:a16="http://schemas.microsoft.com/office/drawing/2014/main" val="1165237394"/>
                    </a:ext>
                  </a:extLst>
                </a:gridCol>
                <a:gridCol w="4145282">
                  <a:extLst>
                    <a:ext uri="{9D8B030D-6E8A-4147-A177-3AD203B41FA5}">
                      <a16:colId xmlns:a16="http://schemas.microsoft.com/office/drawing/2014/main" val="3573446011"/>
                    </a:ext>
                  </a:extLst>
                </a:gridCol>
                <a:gridCol w="4145282">
                  <a:extLst>
                    <a:ext uri="{9D8B030D-6E8A-4147-A177-3AD203B41FA5}">
                      <a16:colId xmlns:a16="http://schemas.microsoft.com/office/drawing/2014/main" val="2883952914"/>
                    </a:ext>
                  </a:extLst>
                </a:gridCol>
              </a:tblGrid>
              <a:tr h="391956"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Disabled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Non-disabled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29090"/>
                  </a:ext>
                </a:extLst>
              </a:tr>
              <a:tr h="244806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Without nearby</a:t>
                      </a:r>
                      <a:r>
                        <a:rPr lang="en-US" b="1" baseline="0" dirty="0"/>
                        <a:t> children</a:t>
                      </a:r>
                      <a:endParaRPr lang="en-CA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57349"/>
                  </a:ext>
                </a:extLst>
              </a:tr>
              <a:tr h="244806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With nearby</a:t>
                      </a:r>
                      <a:r>
                        <a:rPr lang="en-US" b="1" baseline="0" dirty="0"/>
                        <a:t> children</a:t>
                      </a:r>
                      <a:endParaRPr lang="en-CA" b="1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82934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3497" y="88650"/>
            <a:ext cx="1203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probability of living independently with and without nearby children,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comparing disabled vs. non-disabled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244960" y="1613343"/>
            <a:ext cx="997878" cy="4524316"/>
            <a:chOff x="10787781" y="1170538"/>
            <a:chExt cx="1066800" cy="1082137"/>
          </a:xfrm>
          <a:solidFill>
            <a:srgbClr val="F8F8F8"/>
          </a:solidFill>
        </p:grpSpPr>
        <p:sp>
          <p:nvSpPr>
            <p:cNvPr id="10" name="TextBox 9"/>
            <p:cNvSpPr txBox="1"/>
            <p:nvPr/>
          </p:nvSpPr>
          <p:spPr>
            <a:xfrm>
              <a:off x="10787781" y="1170538"/>
              <a:ext cx="1066800" cy="1082137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400" b="1" dirty="0"/>
            </a:p>
            <a:p>
              <a:r>
                <a:rPr lang="en-US" sz="2400" b="1" dirty="0"/>
                <a:t>Age 80-89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90-99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100+</a:t>
              </a:r>
            </a:p>
            <a:p>
              <a:endParaRPr lang="en-US" sz="24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0919314" y="1243441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919314" y="1609960"/>
              <a:ext cx="589807" cy="0"/>
            </a:xfrm>
            <a:prstGeom prst="line">
              <a:avLst/>
            </a:prstGeom>
            <a:grpFill/>
            <a:ln w="63500" cmpd="dbl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0919314" y="1936018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443878"/>
              </p:ext>
            </p:extLst>
          </p:nvPr>
        </p:nvGraphicFramePr>
        <p:xfrm>
          <a:off x="2046085" y="1521370"/>
          <a:ext cx="3996341" cy="233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430520"/>
              </p:ext>
            </p:extLst>
          </p:nvPr>
        </p:nvGraphicFramePr>
        <p:xfrm>
          <a:off x="6207104" y="1521370"/>
          <a:ext cx="3981855" cy="233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06304"/>
              </p:ext>
            </p:extLst>
          </p:nvPr>
        </p:nvGraphicFramePr>
        <p:xfrm>
          <a:off x="2057838" y="3974579"/>
          <a:ext cx="3996739" cy="234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84164"/>
              </p:ext>
            </p:extLst>
          </p:nvPr>
        </p:nvGraphicFramePr>
        <p:xfrm>
          <a:off x="6212709" y="3978460"/>
          <a:ext cx="3976250" cy="233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66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48"/>
    </mc:Choice>
    <mc:Fallback xmlns="">
      <p:transition spd="slow" advTm="50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16" grpId="0">
        <p:bldAsOne/>
      </p:bldGraphic>
      <p:bldGraphic spid="17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14524"/>
              </p:ext>
            </p:extLst>
          </p:nvPr>
        </p:nvGraphicFramePr>
        <p:xfrm>
          <a:off x="1228413" y="1092762"/>
          <a:ext cx="9225670" cy="5298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14">
                  <a:extLst>
                    <a:ext uri="{9D8B030D-6E8A-4147-A177-3AD203B41FA5}">
                      <a16:colId xmlns:a16="http://schemas.microsoft.com/office/drawing/2014/main" val="1165237394"/>
                    </a:ext>
                  </a:extLst>
                </a:gridCol>
                <a:gridCol w="3978260">
                  <a:extLst>
                    <a:ext uri="{9D8B030D-6E8A-4147-A177-3AD203B41FA5}">
                      <a16:colId xmlns:a16="http://schemas.microsoft.com/office/drawing/2014/main" val="3573446011"/>
                    </a:ext>
                  </a:extLst>
                </a:gridCol>
                <a:gridCol w="4120496">
                  <a:extLst>
                    <a:ext uri="{9D8B030D-6E8A-4147-A177-3AD203B41FA5}">
                      <a16:colId xmlns:a16="http://schemas.microsoft.com/office/drawing/2014/main" val="2883952914"/>
                    </a:ext>
                  </a:extLst>
                </a:gridCol>
              </a:tblGrid>
              <a:tr h="408858"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Disabled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Non-disabled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29090"/>
                  </a:ext>
                </a:extLst>
              </a:tr>
              <a:tr h="2422278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Coreside</a:t>
                      </a:r>
                      <a:r>
                        <a:rPr lang="en-US" b="1" dirty="0"/>
                        <a:t> with children</a:t>
                      </a:r>
                      <a:endParaRPr lang="en-CA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57349"/>
                  </a:ext>
                </a:extLst>
              </a:tr>
              <a:tr h="2467705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Coreside</a:t>
                      </a:r>
                      <a:r>
                        <a:rPr lang="en-US" b="1" dirty="0"/>
                        <a:t> with others</a:t>
                      </a:r>
                      <a:endParaRPr lang="en-CA" b="1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82934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55651" y="83894"/>
            <a:ext cx="94667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probability of coresiding with children or others, comparing disabled vs. non-disabled</a:t>
            </a: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203492"/>
              </p:ext>
            </p:extLst>
          </p:nvPr>
        </p:nvGraphicFramePr>
        <p:xfrm>
          <a:off x="2428871" y="1593072"/>
          <a:ext cx="3926498" cy="2326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747881"/>
              </p:ext>
            </p:extLst>
          </p:nvPr>
        </p:nvGraphicFramePr>
        <p:xfrm>
          <a:off x="2440594" y="4039824"/>
          <a:ext cx="3914775" cy="2326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180926"/>
              </p:ext>
            </p:extLst>
          </p:nvPr>
        </p:nvGraphicFramePr>
        <p:xfrm>
          <a:off x="6503527" y="1593073"/>
          <a:ext cx="3942231" cy="2326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753564"/>
              </p:ext>
            </p:extLst>
          </p:nvPr>
        </p:nvGraphicFramePr>
        <p:xfrm>
          <a:off x="6513052" y="4045118"/>
          <a:ext cx="3932706" cy="231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0505090" y="1621224"/>
            <a:ext cx="997878" cy="4524316"/>
            <a:chOff x="10787781" y="1170538"/>
            <a:chExt cx="1066800" cy="1082137"/>
          </a:xfrm>
          <a:solidFill>
            <a:srgbClr val="F8F8F8"/>
          </a:solidFill>
        </p:grpSpPr>
        <p:sp>
          <p:nvSpPr>
            <p:cNvPr id="15" name="TextBox 14"/>
            <p:cNvSpPr txBox="1"/>
            <p:nvPr/>
          </p:nvSpPr>
          <p:spPr>
            <a:xfrm>
              <a:off x="10787781" y="1170538"/>
              <a:ext cx="1066800" cy="1082137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400" b="1" dirty="0"/>
            </a:p>
            <a:p>
              <a:r>
                <a:rPr lang="en-US" sz="2400" b="1" dirty="0"/>
                <a:t>Age 80-89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90-99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100+</a:t>
              </a:r>
            </a:p>
            <a:p>
              <a:endParaRPr lang="en-US" sz="24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0919314" y="1243441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0919314" y="1609960"/>
              <a:ext cx="589807" cy="0"/>
            </a:xfrm>
            <a:prstGeom prst="line">
              <a:avLst/>
            </a:prstGeom>
            <a:grpFill/>
            <a:ln w="63500" cmpd="dbl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0919314" y="1936018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95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1"/>
    </mc:Choice>
    <mc:Fallback xmlns="">
      <p:transition spd="slow" advTm="24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19" grpId="0">
        <p:bldAsOne/>
      </p:bldGraphic>
      <p:bldGraphic spid="21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698852"/>
              </p:ext>
            </p:extLst>
          </p:nvPr>
        </p:nvGraphicFramePr>
        <p:xfrm>
          <a:off x="1139855" y="1174985"/>
          <a:ext cx="9153695" cy="5272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997">
                  <a:extLst>
                    <a:ext uri="{9D8B030D-6E8A-4147-A177-3AD203B41FA5}">
                      <a16:colId xmlns:a16="http://schemas.microsoft.com/office/drawing/2014/main" val="1165237394"/>
                    </a:ext>
                  </a:extLst>
                </a:gridCol>
                <a:gridCol w="4088349">
                  <a:extLst>
                    <a:ext uri="{9D8B030D-6E8A-4147-A177-3AD203B41FA5}">
                      <a16:colId xmlns:a16="http://schemas.microsoft.com/office/drawing/2014/main" val="3573446011"/>
                    </a:ext>
                  </a:extLst>
                </a:gridCol>
                <a:gridCol w="4088349">
                  <a:extLst>
                    <a:ext uri="{9D8B030D-6E8A-4147-A177-3AD203B41FA5}">
                      <a16:colId xmlns:a16="http://schemas.microsoft.com/office/drawing/2014/main" val="2883952914"/>
                    </a:ext>
                  </a:extLst>
                </a:gridCol>
              </a:tblGrid>
              <a:tr h="410328"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Rural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Urban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29090"/>
                  </a:ext>
                </a:extLst>
              </a:tr>
              <a:tr h="243098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Without nearby</a:t>
                      </a:r>
                      <a:r>
                        <a:rPr lang="en-US" b="1" baseline="0" dirty="0"/>
                        <a:t> children</a:t>
                      </a:r>
                      <a:endParaRPr lang="en-CA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57349"/>
                  </a:ext>
                </a:extLst>
              </a:tr>
              <a:tr h="243098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With nearby</a:t>
                      </a:r>
                      <a:r>
                        <a:rPr lang="en-US" b="1" baseline="0" dirty="0"/>
                        <a:t> children</a:t>
                      </a:r>
                      <a:endParaRPr lang="en-CA" b="1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82934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28" y="64728"/>
            <a:ext cx="11963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probability of living independently with and without nearby children, comparing rural vs. urban</a:t>
            </a: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821763"/>
              </p:ext>
            </p:extLst>
          </p:nvPr>
        </p:nvGraphicFramePr>
        <p:xfrm>
          <a:off x="2166518" y="1658691"/>
          <a:ext cx="3952875" cy="2282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0443498"/>
              </p:ext>
            </p:extLst>
          </p:nvPr>
        </p:nvGraphicFramePr>
        <p:xfrm>
          <a:off x="2156994" y="4054914"/>
          <a:ext cx="3971925" cy="2321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643722"/>
              </p:ext>
            </p:extLst>
          </p:nvPr>
        </p:nvGraphicFramePr>
        <p:xfrm>
          <a:off x="6247032" y="1658691"/>
          <a:ext cx="3944271" cy="2282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196576"/>
              </p:ext>
            </p:extLst>
          </p:nvPr>
        </p:nvGraphicFramePr>
        <p:xfrm>
          <a:off x="6256390" y="4073910"/>
          <a:ext cx="3944271" cy="2283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0255470" y="1705304"/>
            <a:ext cx="997878" cy="4524316"/>
            <a:chOff x="10787781" y="1170538"/>
            <a:chExt cx="1066800" cy="1082137"/>
          </a:xfrm>
          <a:solidFill>
            <a:srgbClr val="F8F8F8"/>
          </a:solidFill>
        </p:grpSpPr>
        <p:sp>
          <p:nvSpPr>
            <p:cNvPr id="15" name="TextBox 14"/>
            <p:cNvSpPr txBox="1"/>
            <p:nvPr/>
          </p:nvSpPr>
          <p:spPr>
            <a:xfrm>
              <a:off x="10787781" y="1170538"/>
              <a:ext cx="1066800" cy="1082137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400" b="1" dirty="0"/>
            </a:p>
            <a:p>
              <a:r>
                <a:rPr lang="en-US" sz="2400" b="1" dirty="0"/>
                <a:t>Age 80-89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90-99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100+</a:t>
              </a:r>
            </a:p>
            <a:p>
              <a:endParaRPr lang="en-US" sz="24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0919314" y="1243441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0919314" y="1609960"/>
              <a:ext cx="589807" cy="0"/>
            </a:xfrm>
            <a:prstGeom prst="line">
              <a:avLst/>
            </a:prstGeom>
            <a:grpFill/>
            <a:ln w="63500" cmpd="dbl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0919314" y="1936018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093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99"/>
    </mc:Choice>
    <mc:Fallback xmlns="">
      <p:transition spd="slow" advTm="37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19" grpId="0">
        <p:bldAsOne/>
      </p:bldGraphic>
      <p:bldGraphic spid="21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153383"/>
              </p:ext>
            </p:extLst>
          </p:nvPr>
        </p:nvGraphicFramePr>
        <p:xfrm>
          <a:off x="1166651" y="1121980"/>
          <a:ext cx="9225670" cy="5265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14">
                  <a:extLst>
                    <a:ext uri="{9D8B030D-6E8A-4147-A177-3AD203B41FA5}">
                      <a16:colId xmlns:a16="http://schemas.microsoft.com/office/drawing/2014/main" val="1165237394"/>
                    </a:ext>
                  </a:extLst>
                </a:gridCol>
                <a:gridCol w="3978260">
                  <a:extLst>
                    <a:ext uri="{9D8B030D-6E8A-4147-A177-3AD203B41FA5}">
                      <a16:colId xmlns:a16="http://schemas.microsoft.com/office/drawing/2014/main" val="3573446011"/>
                    </a:ext>
                  </a:extLst>
                </a:gridCol>
                <a:gridCol w="4120496">
                  <a:extLst>
                    <a:ext uri="{9D8B030D-6E8A-4147-A177-3AD203B41FA5}">
                      <a16:colId xmlns:a16="http://schemas.microsoft.com/office/drawing/2014/main" val="2883952914"/>
                    </a:ext>
                  </a:extLst>
                </a:gridCol>
              </a:tblGrid>
              <a:tr h="406309"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Rural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Urban</a:t>
                      </a:r>
                      <a:endParaRPr lang="en-C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29090"/>
                  </a:ext>
                </a:extLst>
              </a:tr>
              <a:tr h="2407175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Coreside</a:t>
                      </a:r>
                      <a:r>
                        <a:rPr lang="en-US" b="1" dirty="0"/>
                        <a:t> with children</a:t>
                      </a:r>
                      <a:endParaRPr lang="en-CA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57349"/>
                  </a:ext>
                </a:extLst>
              </a:tr>
              <a:tr h="2452319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Coreside</a:t>
                      </a:r>
                      <a:r>
                        <a:rPr lang="en-US" b="1" dirty="0"/>
                        <a:t> with others</a:t>
                      </a:r>
                      <a:endParaRPr lang="en-CA" b="1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82934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79053" y="76200"/>
            <a:ext cx="992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probability of coresiding with children or others, comparing rural vs. urban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285175"/>
              </p:ext>
            </p:extLst>
          </p:nvPr>
        </p:nvGraphicFramePr>
        <p:xfrm>
          <a:off x="2378222" y="1604190"/>
          <a:ext cx="3916324" cy="2316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157715"/>
              </p:ext>
            </p:extLst>
          </p:nvPr>
        </p:nvGraphicFramePr>
        <p:xfrm>
          <a:off x="2378222" y="4034103"/>
          <a:ext cx="3916324" cy="2311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606305"/>
              </p:ext>
            </p:extLst>
          </p:nvPr>
        </p:nvGraphicFramePr>
        <p:xfrm>
          <a:off x="6372897" y="1614701"/>
          <a:ext cx="4033248" cy="2316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641080"/>
              </p:ext>
            </p:extLst>
          </p:nvPr>
        </p:nvGraphicFramePr>
        <p:xfrm>
          <a:off x="6369276" y="4038600"/>
          <a:ext cx="4034978" cy="2291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0515600" y="1752600"/>
            <a:ext cx="997878" cy="4524316"/>
            <a:chOff x="10787781" y="1170538"/>
            <a:chExt cx="1066800" cy="1082137"/>
          </a:xfrm>
          <a:solidFill>
            <a:srgbClr val="F8F8F8"/>
          </a:solidFill>
        </p:grpSpPr>
        <p:sp>
          <p:nvSpPr>
            <p:cNvPr id="21" name="TextBox 20"/>
            <p:cNvSpPr txBox="1"/>
            <p:nvPr/>
          </p:nvSpPr>
          <p:spPr>
            <a:xfrm>
              <a:off x="10787781" y="1170538"/>
              <a:ext cx="1066800" cy="1082137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400" b="1" dirty="0"/>
            </a:p>
            <a:p>
              <a:r>
                <a:rPr lang="en-US" sz="2400" b="1" dirty="0"/>
                <a:t>Age 80-89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90-99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400" b="1" dirty="0"/>
                <a:t>Age 100+</a:t>
              </a:r>
            </a:p>
            <a:p>
              <a:endParaRPr lang="en-US" sz="240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0919314" y="1243441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0919314" y="1609960"/>
              <a:ext cx="589807" cy="0"/>
            </a:xfrm>
            <a:prstGeom prst="line">
              <a:avLst/>
            </a:prstGeom>
            <a:grpFill/>
            <a:ln w="63500" cmpd="dbl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0919314" y="1936018"/>
              <a:ext cx="589807" cy="0"/>
            </a:xfrm>
            <a:prstGeom prst="line">
              <a:avLst/>
            </a:prstGeom>
            <a:grpFill/>
            <a:ln w="63500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753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20"/>
    </mc:Choice>
    <mc:Fallback xmlns="">
      <p:transition spd="slow" advTm="32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15" grpId="0">
        <p:bldAsOne/>
      </p:bldGraphic>
      <p:bldGraphic spid="17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 l="5000" t="-9000" r="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31427"/>
            <a:ext cx="10972800" cy="584775"/>
          </a:xfrm>
          <a:prstGeom prst="rect">
            <a:avLst/>
          </a:prstGeom>
          <a:solidFill>
            <a:schemeClr val="tx2">
              <a:lumMod val="50000"/>
              <a:alpha val="4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995182"/>
            <a:ext cx="10972800" cy="5632311"/>
          </a:xfrm>
          <a:prstGeom prst="rect">
            <a:avLst/>
          </a:prstGeom>
          <a:solidFill>
            <a:schemeClr val="tx2">
              <a:lumMod val="50000"/>
              <a:alpha val="4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1) There has been an increasing tendency to live independently.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2) The trend is most evident among octogenarians and least evident among extreme old.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3) The trend is greatly inflated in rural areas.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4) No difference in trend between disabled and non-disabled, but disabled are still much more likely to live in coresidence.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5) Most of the increase in independent living is near children.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6) Trends may suggest a compromise between maintenance of filial obligations and changing demographic, economic and social realities.</a:t>
            </a:r>
            <a:endParaRPr lang="en-US" sz="2400" dirty="0"/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505516"/>
            <a:ext cx="277943" cy="243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" y="6505516"/>
            <a:ext cx="734802" cy="24395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06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22"/>
    </mc:Choice>
    <mc:Fallback xmlns="">
      <p:transition spd="slow" advTm="106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5453" y="1315453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599" y="914400"/>
            <a:ext cx="10972801" cy="3600986"/>
          </a:xfrm>
          <a:prstGeom prst="rect">
            <a:avLst/>
          </a:prstGeom>
          <a:solidFill>
            <a:schemeClr val="tx2">
              <a:lumMod val="50000"/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Living Arrangement Trends among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China’s Oldest and Extreme Old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Zachary Zimmer PhD, Mount Saint Vincent University</a:t>
            </a: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Chi-Tsun Chiu, Academia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Sinica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6132936"/>
            <a:ext cx="826081" cy="725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132936"/>
            <a:ext cx="2183929" cy="7250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38100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zachary.zimmer@msvu.ca</a:t>
            </a:r>
          </a:p>
        </p:txBody>
      </p:sp>
      <p:sp>
        <p:nvSpPr>
          <p:cNvPr id="8" name="Rectangle 7"/>
          <p:cNvSpPr/>
          <p:nvPr/>
        </p:nvSpPr>
        <p:spPr>
          <a:xfrm>
            <a:off x="2584718" y="4739385"/>
            <a:ext cx="68395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https://globalagingandcommunity.com/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3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24"/>
    </mc:Choice>
    <mc:Fallback xmlns="">
      <p:transition spd="slow" advTm="33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3.7|13.9|20.6|6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A729BA7396DD448C5F5A64023EAC3C" ma:contentTypeVersion="9" ma:contentTypeDescription="Create a new document." ma:contentTypeScope="" ma:versionID="08207173ad9349cca2eecc742dcd63f0">
  <xsd:schema xmlns:xsd="http://www.w3.org/2001/XMLSchema" xmlns:xs="http://www.w3.org/2001/XMLSchema" xmlns:p="http://schemas.microsoft.com/office/2006/metadata/properties" xmlns:ns2="151f93ac-3578-4ca2-81b4-8b45fcafffd9" xmlns:ns3="306c190c-0301-4892-9612-ade7b33e51d3" targetNamespace="http://schemas.microsoft.com/office/2006/metadata/properties" ma:root="true" ma:fieldsID="d0f38576afad684fa354cee02f54ea8e" ns2:_="" ns3:_="">
    <xsd:import namespace="151f93ac-3578-4ca2-81b4-8b45fcafffd9"/>
    <xsd:import namespace="306c190c-0301-4892-9612-ade7b33e51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f93ac-3578-4ca2-81b4-8b45fcaff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6c190c-0301-4892-9612-ade7b33e51d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10D10-FE76-4B90-A355-8C0E9D8ABA57}">
  <ds:schemaRefs>
    <ds:schemaRef ds:uri="http://schemas.microsoft.com/office/2006/metadata/properties"/>
    <ds:schemaRef ds:uri="http://schemas.microsoft.com/office/2006/documentManagement/types"/>
    <ds:schemaRef ds:uri="151f93ac-3578-4ca2-81b4-8b45fcafffd9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306c190c-0301-4892-9612-ade7b33e51d3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132A66-ED2D-41E2-A6FF-F90BAB2007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1f93ac-3578-4ca2-81b4-8b45fcafffd9"/>
    <ds:schemaRef ds:uri="306c190c-0301-4892-9612-ade7b33e51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9C4802-257C-4E0F-BE84-23C8D05F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21596</TotalTime>
  <Words>1285</Words>
  <Application>Microsoft Office PowerPoint</Application>
  <PresentationFormat>Widescreen</PresentationFormat>
  <Paragraphs>313</Paragraphs>
  <Slides>27</Slides>
  <Notes>13</Notes>
  <HiddenSlides>0</HiddenSlides>
  <MMClips>27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Theme</vt:lpstr>
      <vt:lpstr>Turn on slide show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Shaunda Jesso</dc:creator>
  <cp:lastModifiedBy>Renee Field</cp:lastModifiedBy>
  <cp:revision>431</cp:revision>
  <dcterms:created xsi:type="dcterms:W3CDTF">2017-11-15T15:39:37Z</dcterms:created>
  <dcterms:modified xsi:type="dcterms:W3CDTF">2020-05-06T13:04:39Z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0x0101009EA729BA7396DD448C5F5A64023EAC3C</vt:lpwstr>
  </property>
</Properties>
</file>