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2.xml" ContentType="application/vnd.openxmlformats-officedocument.presentationml.notesSlide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4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5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notesSlides/notesSlide6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ink/ink1.xml" ContentType="application/inkml+xml"/>
  <Override PartName="/ppt/charts/chart1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2"/>
  </p:notesMasterIdLst>
  <p:handoutMasterIdLst>
    <p:handoutMasterId r:id="rId33"/>
  </p:handoutMasterIdLst>
  <p:sldIdLst>
    <p:sldId id="256" r:id="rId2"/>
    <p:sldId id="276" r:id="rId3"/>
    <p:sldId id="264" r:id="rId4"/>
    <p:sldId id="266" r:id="rId5"/>
    <p:sldId id="267" r:id="rId6"/>
    <p:sldId id="268" r:id="rId7"/>
    <p:sldId id="286" r:id="rId8"/>
    <p:sldId id="282" r:id="rId9"/>
    <p:sldId id="269" r:id="rId10"/>
    <p:sldId id="257" r:id="rId11"/>
    <p:sldId id="270" r:id="rId12"/>
    <p:sldId id="271" r:id="rId13"/>
    <p:sldId id="273" r:id="rId14"/>
    <p:sldId id="261" r:id="rId15"/>
    <p:sldId id="262" r:id="rId16"/>
    <p:sldId id="274" r:id="rId17"/>
    <p:sldId id="258" r:id="rId18"/>
    <p:sldId id="278" r:id="rId19"/>
    <p:sldId id="284" r:id="rId20"/>
    <p:sldId id="279" r:id="rId21"/>
    <p:sldId id="285" r:id="rId22"/>
    <p:sldId id="283" r:id="rId23"/>
    <p:sldId id="289" r:id="rId24"/>
    <p:sldId id="290" r:id="rId25"/>
    <p:sldId id="291" r:id="rId26"/>
    <p:sldId id="292" r:id="rId27"/>
    <p:sldId id="275" r:id="rId28"/>
    <p:sldId id="272" r:id="rId29"/>
    <p:sldId id="263" r:id="rId30"/>
    <p:sldId id="280" r:id="rId3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33CC33"/>
    <a:srgbClr val="010202"/>
    <a:srgbClr val="FFFF99"/>
    <a:srgbClr val="CCFFFF"/>
    <a:srgbClr val="FF9999"/>
    <a:srgbClr val="FF5050"/>
    <a:srgbClr val="E6E6E6"/>
    <a:srgbClr val="A50021"/>
    <a:srgbClr val="EC34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winapps4\data\Zach%20Zimmer\WVS\log%20file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zimmer\Desktop\Road%20Work\Chula\log%20fil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dirty="0" smtClean="0"/>
              <a:t>Percent of global population 60+ and 0-14 by year</a:t>
            </a:r>
            <a:endParaRPr lang="en-US" sz="1800" dirty="0"/>
          </a:p>
        </c:rich>
      </c:tx>
      <c:layout>
        <c:manualLayout>
          <c:xMode val="edge"/>
          <c:yMode val="edge"/>
          <c:x val="0.11258481578691552"/>
          <c:y val="2.0839253057722818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60+</c:v>
                </c:pt>
              </c:strCache>
            </c:strRef>
          </c:tx>
          <c:spPr>
            <a:ln w="79375">
              <a:solidFill>
                <a:srgbClr val="C0000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1955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  <c:pt idx="4">
                  <c:v>95</c:v>
                </c:pt>
                <c:pt idx="5">
                  <c:v>05</c:v>
                </c:pt>
                <c:pt idx="6">
                  <c:v>2015</c:v>
                </c:pt>
                <c:pt idx="7">
                  <c:v>25</c:v>
                </c:pt>
                <c:pt idx="8">
                  <c:v>35</c:v>
                </c:pt>
                <c:pt idx="9">
                  <c:v>45</c:v>
                </c:pt>
                <c:pt idx="10">
                  <c:v>55</c:v>
                </c:pt>
                <c:pt idx="11">
                  <c:v>2065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</c:v>
                </c:pt>
                <c:pt idx="1">
                  <c:v>8</c:v>
                </c:pt>
                <c:pt idx="2">
                  <c:v>8</c:v>
                </c:pt>
                <c:pt idx="3">
                  <c:v>9</c:v>
                </c:pt>
                <c:pt idx="4">
                  <c:v>9</c:v>
                </c:pt>
                <c:pt idx="5">
                  <c:v>10</c:v>
                </c:pt>
                <c:pt idx="6">
                  <c:v>12</c:v>
                </c:pt>
                <c:pt idx="7">
                  <c:v>15</c:v>
                </c:pt>
                <c:pt idx="8">
                  <c:v>18</c:v>
                </c:pt>
                <c:pt idx="9">
                  <c:v>20</c:v>
                </c:pt>
                <c:pt idx="10">
                  <c:v>23</c:v>
                </c:pt>
                <c:pt idx="11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8A-4CCE-8A70-134323FE16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&lt; 15</c:v>
                </c:pt>
              </c:strCache>
            </c:strRef>
          </c:tx>
          <c:spPr>
            <a:ln w="63500">
              <a:solidFill>
                <a:srgbClr val="FFFF0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1955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  <c:pt idx="4">
                  <c:v>95</c:v>
                </c:pt>
                <c:pt idx="5">
                  <c:v>05</c:v>
                </c:pt>
                <c:pt idx="6">
                  <c:v>2015</c:v>
                </c:pt>
                <c:pt idx="7">
                  <c:v>25</c:v>
                </c:pt>
                <c:pt idx="8">
                  <c:v>35</c:v>
                </c:pt>
                <c:pt idx="9">
                  <c:v>45</c:v>
                </c:pt>
                <c:pt idx="10">
                  <c:v>55</c:v>
                </c:pt>
                <c:pt idx="11">
                  <c:v>2065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36</c:v>
                </c:pt>
                <c:pt idx="1">
                  <c:v>38</c:v>
                </c:pt>
                <c:pt idx="2">
                  <c:v>37</c:v>
                </c:pt>
                <c:pt idx="3">
                  <c:v>34</c:v>
                </c:pt>
                <c:pt idx="4">
                  <c:v>32</c:v>
                </c:pt>
                <c:pt idx="5">
                  <c:v>28</c:v>
                </c:pt>
                <c:pt idx="6">
                  <c:v>26</c:v>
                </c:pt>
                <c:pt idx="7">
                  <c:v>25</c:v>
                </c:pt>
                <c:pt idx="8">
                  <c:v>23</c:v>
                </c:pt>
                <c:pt idx="9">
                  <c:v>22</c:v>
                </c:pt>
                <c:pt idx="10">
                  <c:v>21</c:v>
                </c:pt>
                <c:pt idx="11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8A-4CCE-8A70-134323FE16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5751792"/>
        <c:axId val="95441064"/>
      </c:lineChart>
      <c:catAx>
        <c:axId val="957517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5441064"/>
        <c:crosses val="autoZero"/>
        <c:auto val="1"/>
        <c:lblAlgn val="ctr"/>
        <c:lblOffset val="100"/>
        <c:noMultiLvlLbl val="0"/>
      </c:catAx>
      <c:valAx>
        <c:axId val="95441064"/>
        <c:scaling>
          <c:orientation val="minMax"/>
          <c:max val="4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5751792"/>
        <c:crosses val="autoZero"/>
        <c:crossBetween val="between"/>
        <c:majorUnit val="5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dirty="0" smtClean="0"/>
              <a:t>Percent of Thai population 60+ and 0-14 by year</a:t>
            </a:r>
            <a:endParaRPr lang="en-US" sz="1800" dirty="0"/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60+</c:v>
                </c:pt>
              </c:strCache>
            </c:strRef>
          </c:tx>
          <c:spPr>
            <a:ln w="79375">
              <a:solidFill>
                <a:srgbClr val="C0000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1955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  <c:pt idx="4">
                  <c:v>95</c:v>
                </c:pt>
                <c:pt idx="5">
                  <c:v>05</c:v>
                </c:pt>
                <c:pt idx="6">
                  <c:v>2015</c:v>
                </c:pt>
                <c:pt idx="7">
                  <c:v>25</c:v>
                </c:pt>
                <c:pt idx="8">
                  <c:v>35</c:v>
                </c:pt>
                <c:pt idx="9">
                  <c:v>45</c:v>
                </c:pt>
                <c:pt idx="10">
                  <c:v>55</c:v>
                </c:pt>
                <c:pt idx="11">
                  <c:v>2065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6</c:v>
                </c:pt>
                <c:pt idx="4">
                  <c:v>8</c:v>
                </c:pt>
                <c:pt idx="5">
                  <c:v>11</c:v>
                </c:pt>
                <c:pt idx="6">
                  <c:v>16</c:v>
                </c:pt>
                <c:pt idx="7">
                  <c:v>23</c:v>
                </c:pt>
                <c:pt idx="8">
                  <c:v>30</c:v>
                </c:pt>
                <c:pt idx="9">
                  <c:v>35</c:v>
                </c:pt>
                <c:pt idx="10">
                  <c:v>38</c:v>
                </c:pt>
                <c:pt idx="11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3B-49A1-BC3A-B5B55F5E87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&lt; 15</c:v>
                </c:pt>
              </c:strCache>
            </c:strRef>
          </c:tx>
          <c:spPr>
            <a:ln w="63500">
              <a:solidFill>
                <a:srgbClr val="FFFF0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1955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  <c:pt idx="4">
                  <c:v>95</c:v>
                </c:pt>
                <c:pt idx="5">
                  <c:v>05</c:v>
                </c:pt>
                <c:pt idx="6">
                  <c:v>2015</c:v>
                </c:pt>
                <c:pt idx="7">
                  <c:v>25</c:v>
                </c:pt>
                <c:pt idx="8">
                  <c:v>35</c:v>
                </c:pt>
                <c:pt idx="9">
                  <c:v>45</c:v>
                </c:pt>
                <c:pt idx="10">
                  <c:v>55</c:v>
                </c:pt>
                <c:pt idx="11">
                  <c:v>2065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42</c:v>
                </c:pt>
                <c:pt idx="1">
                  <c:v>44</c:v>
                </c:pt>
                <c:pt idx="2">
                  <c:v>42</c:v>
                </c:pt>
                <c:pt idx="3">
                  <c:v>35</c:v>
                </c:pt>
                <c:pt idx="4">
                  <c:v>27</c:v>
                </c:pt>
                <c:pt idx="5">
                  <c:v>22</c:v>
                </c:pt>
                <c:pt idx="6">
                  <c:v>18</c:v>
                </c:pt>
                <c:pt idx="7">
                  <c:v>15</c:v>
                </c:pt>
                <c:pt idx="8">
                  <c:v>13</c:v>
                </c:pt>
                <c:pt idx="9">
                  <c:v>13</c:v>
                </c:pt>
                <c:pt idx="10">
                  <c:v>13</c:v>
                </c:pt>
                <c:pt idx="11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3B-49A1-BC3A-B5B55F5E87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606928"/>
        <c:axId val="256543576"/>
      </c:lineChart>
      <c:catAx>
        <c:axId val="3316069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56543576"/>
        <c:crosses val="autoZero"/>
        <c:auto val="1"/>
        <c:lblAlgn val="ctr"/>
        <c:lblOffset val="100"/>
        <c:noMultiLvlLbl val="0"/>
      </c:catAx>
      <c:valAx>
        <c:axId val="256543576"/>
        <c:scaling>
          <c:orientation val="minMax"/>
          <c:max val="4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1606928"/>
        <c:crosses val="autoZero"/>
        <c:crossBetween val="between"/>
        <c:majorUnit val="5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dirty="0" smtClean="0"/>
              <a:t>Fertility rates</a:t>
            </a:r>
            <a:endParaRPr lang="en-US" sz="1800" dirty="0"/>
          </a:p>
        </c:rich>
      </c:tx>
      <c:layout>
        <c:manualLayout>
          <c:xMode val="edge"/>
          <c:yMode val="edge"/>
          <c:x val="0.36634273563905778"/>
          <c:y val="3.0502702884459606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World</c:v>
                </c:pt>
              </c:strCache>
            </c:strRef>
          </c:tx>
          <c:spPr>
            <a:ln w="79375">
              <a:solidFill>
                <a:schemeClr val="tx2">
                  <a:lumMod val="90000"/>
                </a:schemeClr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1955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  <c:pt idx="4">
                  <c:v>95</c:v>
                </c:pt>
                <c:pt idx="5">
                  <c:v>05</c:v>
                </c:pt>
                <c:pt idx="6">
                  <c:v>2015</c:v>
                </c:pt>
                <c:pt idx="7">
                  <c:v>25'</c:v>
                </c:pt>
                <c:pt idx="8">
                  <c:v>35'</c:v>
                </c:pt>
                <c:pt idx="9">
                  <c:v>45</c:v>
                </c:pt>
                <c:pt idx="10">
                  <c:v>55</c:v>
                </c:pt>
                <c:pt idx="11">
                  <c:v>2065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</c:v>
                </c:pt>
                <c:pt idx="1">
                  <c:v>4.9000000000000004</c:v>
                </c:pt>
                <c:pt idx="2">
                  <c:v>3.9</c:v>
                </c:pt>
                <c:pt idx="3">
                  <c:v>3.5</c:v>
                </c:pt>
                <c:pt idx="4">
                  <c:v>2.7</c:v>
                </c:pt>
                <c:pt idx="5">
                  <c:v>2.6</c:v>
                </c:pt>
                <c:pt idx="6">
                  <c:v>2.5</c:v>
                </c:pt>
                <c:pt idx="7">
                  <c:v>2.4</c:v>
                </c:pt>
                <c:pt idx="8">
                  <c:v>2.2999999999999998</c:v>
                </c:pt>
                <c:pt idx="9">
                  <c:v>2.2999999999999998</c:v>
                </c:pt>
                <c:pt idx="10">
                  <c:v>2.2000000000000002</c:v>
                </c:pt>
                <c:pt idx="11">
                  <c:v>2.1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8A-4CCE-8A70-134323FE1649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Thailand</c:v>
                </c:pt>
              </c:strCache>
            </c:strRef>
          </c:tx>
          <c:spPr>
            <a:ln w="63500">
              <a:solidFill>
                <a:schemeClr val="accent1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1955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  <c:pt idx="4">
                  <c:v>95</c:v>
                </c:pt>
                <c:pt idx="5">
                  <c:v>05</c:v>
                </c:pt>
                <c:pt idx="6">
                  <c:v>2015</c:v>
                </c:pt>
                <c:pt idx="7">
                  <c:v>25'</c:v>
                </c:pt>
                <c:pt idx="8">
                  <c:v>35'</c:v>
                </c:pt>
                <c:pt idx="9">
                  <c:v>45</c:v>
                </c:pt>
                <c:pt idx="10">
                  <c:v>55</c:v>
                </c:pt>
                <c:pt idx="11">
                  <c:v>2065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6.1</c:v>
                </c:pt>
                <c:pt idx="1">
                  <c:v>6</c:v>
                </c:pt>
                <c:pt idx="2">
                  <c:v>3.9</c:v>
                </c:pt>
                <c:pt idx="3">
                  <c:v>2.2999999999999998</c:v>
                </c:pt>
                <c:pt idx="4">
                  <c:v>1.8</c:v>
                </c:pt>
                <c:pt idx="5">
                  <c:v>1.6</c:v>
                </c:pt>
                <c:pt idx="6">
                  <c:v>1.5</c:v>
                </c:pt>
                <c:pt idx="7">
                  <c:v>1.4</c:v>
                </c:pt>
                <c:pt idx="8">
                  <c:v>1.5</c:v>
                </c:pt>
                <c:pt idx="9">
                  <c:v>1.6</c:v>
                </c:pt>
                <c:pt idx="10">
                  <c:v>1.6</c:v>
                </c:pt>
                <c:pt idx="11">
                  <c:v>1.7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78-4915-B4DF-363FFDA7CE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483808"/>
        <c:axId val="332484200"/>
      </c:lineChart>
      <c:catAx>
        <c:axId val="3324838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32484200"/>
        <c:crosses val="autoZero"/>
        <c:auto val="1"/>
        <c:lblAlgn val="ctr"/>
        <c:lblOffset val="100"/>
        <c:noMultiLvlLbl val="0"/>
      </c:catAx>
      <c:valAx>
        <c:axId val="332484200"/>
        <c:scaling>
          <c:orientation val="minMax"/>
          <c:max val="6.5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2483808"/>
        <c:crosses val="autoZero"/>
        <c:crossBetween val="between"/>
        <c:majorUnit val="1"/>
      </c:valAx>
    </c:plotArea>
    <c:legend>
      <c:legendPos val="r"/>
      <c:layout>
        <c:manualLayout>
          <c:xMode val="edge"/>
          <c:yMode val="edge"/>
          <c:x val="0.81184574238346785"/>
          <c:y val="0.5156489564669442"/>
          <c:w val="0.18182514369248148"/>
          <c:h val="0.12747771686941392"/>
        </c:manualLayout>
      </c:layout>
      <c:overlay val="0"/>
      <c:txPr>
        <a:bodyPr/>
        <a:lstStyle/>
        <a:p>
          <a:pPr>
            <a:defRPr sz="1400" baseline="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dirty="0" smtClean="0"/>
              <a:t>Probability of surviving to age 60</a:t>
            </a:r>
            <a:endParaRPr lang="en-US" sz="1800" dirty="0"/>
          </a:p>
        </c:rich>
      </c:tx>
      <c:layout>
        <c:manualLayout>
          <c:xMode val="edge"/>
          <c:yMode val="edge"/>
          <c:x val="0.25663809428884676"/>
          <c:y val="2.636242130556904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83984517758065E-2"/>
          <c:y val="0.13554816732116101"/>
          <c:w val="0.71025100501677796"/>
          <c:h val="0.72173358311615965"/>
        </c:manualLayout>
      </c:layout>
      <c:lineChart>
        <c:grouping val="standar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Thailand</c:v>
                </c:pt>
              </c:strCache>
            </c:strRef>
          </c:tx>
          <c:spPr>
            <a:ln w="63500">
              <a:solidFill>
                <a:srgbClr val="92D05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1955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  <c:pt idx="4">
                  <c:v>95</c:v>
                </c:pt>
                <c:pt idx="5">
                  <c:v>05</c:v>
                </c:pt>
                <c:pt idx="6">
                  <c:v>2015</c:v>
                </c:pt>
                <c:pt idx="7">
                  <c:v>25</c:v>
                </c:pt>
                <c:pt idx="8">
                  <c:v>35</c:v>
                </c:pt>
                <c:pt idx="9">
                  <c:v>45</c:v>
                </c:pt>
                <c:pt idx="10">
                  <c:v>55</c:v>
                </c:pt>
                <c:pt idx="11">
                  <c:v>2065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0.54</c:v>
                </c:pt>
                <c:pt idx="1">
                  <c:v>0.61</c:v>
                </c:pt>
                <c:pt idx="2">
                  <c:v>0.67</c:v>
                </c:pt>
                <c:pt idx="3">
                  <c:v>0.74</c:v>
                </c:pt>
                <c:pt idx="4">
                  <c:v>0.77</c:v>
                </c:pt>
                <c:pt idx="5">
                  <c:v>0.81</c:v>
                </c:pt>
                <c:pt idx="6">
                  <c:v>0.83</c:v>
                </c:pt>
                <c:pt idx="7">
                  <c:v>0.85</c:v>
                </c:pt>
                <c:pt idx="8">
                  <c:v>0.88</c:v>
                </c:pt>
                <c:pt idx="9">
                  <c:v>0.9</c:v>
                </c:pt>
                <c:pt idx="10">
                  <c:v>0.92</c:v>
                </c:pt>
                <c:pt idx="11">
                  <c:v>0.93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E92-48CB-83CC-BBD74CE9F062}"/>
            </c:ext>
          </c:extLst>
        </c:ser>
        <c:ser>
          <c:idx val="0"/>
          <c:order val="1"/>
          <c:tx>
            <c:strRef>
              <c:f>Sheet1!$B$1</c:f>
              <c:strCache>
                <c:ptCount val="1"/>
                <c:pt idx="0">
                  <c:v>World</c:v>
                </c:pt>
              </c:strCache>
            </c:strRef>
          </c:tx>
          <c:spPr>
            <a:ln w="79375">
              <a:solidFill>
                <a:schemeClr val="tx2">
                  <a:lumMod val="90000"/>
                </a:schemeClr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1955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  <c:pt idx="4">
                  <c:v>95</c:v>
                </c:pt>
                <c:pt idx="5">
                  <c:v>05</c:v>
                </c:pt>
                <c:pt idx="6">
                  <c:v>2015</c:v>
                </c:pt>
                <c:pt idx="7">
                  <c:v>25</c:v>
                </c:pt>
                <c:pt idx="8">
                  <c:v>35</c:v>
                </c:pt>
                <c:pt idx="9">
                  <c:v>45</c:v>
                </c:pt>
                <c:pt idx="10">
                  <c:v>55</c:v>
                </c:pt>
                <c:pt idx="11">
                  <c:v>2065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0.5</c:v>
                </c:pt>
                <c:pt idx="1">
                  <c:v>0.59</c:v>
                </c:pt>
                <c:pt idx="2">
                  <c:v>0.67</c:v>
                </c:pt>
                <c:pt idx="3">
                  <c:v>0.71</c:v>
                </c:pt>
                <c:pt idx="4">
                  <c:v>0.73</c:v>
                </c:pt>
                <c:pt idx="5">
                  <c:v>0.77</c:v>
                </c:pt>
                <c:pt idx="6">
                  <c:v>0.81</c:v>
                </c:pt>
                <c:pt idx="7">
                  <c:v>0.83</c:v>
                </c:pt>
                <c:pt idx="8">
                  <c:v>0.85</c:v>
                </c:pt>
                <c:pt idx="9">
                  <c:v>0.87</c:v>
                </c:pt>
                <c:pt idx="10">
                  <c:v>0.89</c:v>
                </c:pt>
                <c:pt idx="11">
                  <c:v>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92-48CB-83CC-BBD74CE9F0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485768"/>
        <c:axId val="332486160"/>
      </c:lineChart>
      <c:catAx>
        <c:axId val="3324857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32486160"/>
        <c:crosses val="autoZero"/>
        <c:auto val="1"/>
        <c:lblAlgn val="ctr"/>
        <c:lblOffset val="100"/>
        <c:noMultiLvlLbl val="0"/>
      </c:catAx>
      <c:valAx>
        <c:axId val="332486160"/>
        <c:scaling>
          <c:orientation val="minMax"/>
          <c:max val="1"/>
          <c:min val="0.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2485768"/>
        <c:crosses val="autoZero"/>
        <c:crossBetween val="between"/>
        <c:majorUnit val="0.1"/>
      </c:valAx>
    </c:plotArea>
    <c:legend>
      <c:legendPos val="r"/>
      <c:layout>
        <c:manualLayout>
          <c:xMode val="edge"/>
          <c:yMode val="edge"/>
          <c:x val="0.81395544702481815"/>
          <c:y val="0.15006401006888728"/>
          <c:w val="0.18080202000066448"/>
          <c:h val="0.20714421912829489"/>
        </c:manualLayout>
      </c:layout>
      <c:overlay val="0"/>
      <c:txPr>
        <a:bodyPr/>
        <a:lstStyle/>
        <a:p>
          <a:pPr>
            <a:defRPr sz="1400" baseline="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dirty="0" smtClean="0"/>
              <a:t>Probability that</a:t>
            </a:r>
            <a:r>
              <a:rPr lang="en-US" sz="1800" baseline="0" dirty="0" smtClean="0"/>
              <a:t> a 60 year old survives to age 80</a:t>
            </a:r>
            <a:endParaRPr lang="en-US" sz="1800" dirty="0"/>
          </a:p>
        </c:rich>
      </c:tx>
      <c:layout>
        <c:manualLayout>
          <c:xMode val="edge"/>
          <c:yMode val="edge"/>
          <c:x val="0.1000526595567959"/>
          <c:y val="2.4243011290255377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World</c:v>
                </c:pt>
              </c:strCache>
            </c:strRef>
          </c:tx>
          <c:spPr>
            <a:ln w="63500">
              <a:solidFill>
                <a:schemeClr val="tx2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1955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  <c:pt idx="4">
                  <c:v>95</c:v>
                </c:pt>
                <c:pt idx="5">
                  <c:v>05</c:v>
                </c:pt>
                <c:pt idx="6">
                  <c:v>2015</c:v>
                </c:pt>
                <c:pt idx="7">
                  <c:v>25</c:v>
                </c:pt>
                <c:pt idx="8">
                  <c:v>35</c:v>
                </c:pt>
                <c:pt idx="9">
                  <c:v>45</c:v>
                </c:pt>
                <c:pt idx="10">
                  <c:v>55</c:v>
                </c:pt>
                <c:pt idx="11">
                  <c:v>2065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0.26</c:v>
                </c:pt>
                <c:pt idx="1">
                  <c:v>0.34</c:v>
                </c:pt>
                <c:pt idx="2">
                  <c:v>0.38</c:v>
                </c:pt>
                <c:pt idx="3">
                  <c:v>0.41</c:v>
                </c:pt>
                <c:pt idx="4">
                  <c:v>0.45</c:v>
                </c:pt>
                <c:pt idx="5">
                  <c:v>0.49</c:v>
                </c:pt>
                <c:pt idx="6">
                  <c:v>0.54</c:v>
                </c:pt>
                <c:pt idx="7">
                  <c:v>0.56999999999999995</c:v>
                </c:pt>
                <c:pt idx="8">
                  <c:v>0.6</c:v>
                </c:pt>
                <c:pt idx="9">
                  <c:v>0.63</c:v>
                </c:pt>
                <c:pt idx="10">
                  <c:v>0.66</c:v>
                </c:pt>
                <c:pt idx="11">
                  <c:v>0.68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E92-48CB-83CC-BBD74CE9F062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Thailand</c:v>
                </c:pt>
              </c:strCache>
            </c:strRef>
          </c:tx>
          <c:spPr>
            <a:ln w="79375">
              <a:solidFill>
                <a:srgbClr val="92D05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1955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  <c:pt idx="4">
                  <c:v>95</c:v>
                </c:pt>
                <c:pt idx="5">
                  <c:v>05</c:v>
                </c:pt>
                <c:pt idx="6">
                  <c:v>2015</c:v>
                </c:pt>
                <c:pt idx="7">
                  <c:v>25</c:v>
                </c:pt>
                <c:pt idx="8">
                  <c:v>35</c:v>
                </c:pt>
                <c:pt idx="9">
                  <c:v>45</c:v>
                </c:pt>
                <c:pt idx="10">
                  <c:v>55</c:v>
                </c:pt>
                <c:pt idx="11">
                  <c:v>2065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0.36</c:v>
                </c:pt>
                <c:pt idx="1">
                  <c:v>0.38</c:v>
                </c:pt>
                <c:pt idx="2">
                  <c:v>0.37</c:v>
                </c:pt>
                <c:pt idx="3">
                  <c:v>0.38</c:v>
                </c:pt>
                <c:pt idx="4">
                  <c:v>0.42</c:v>
                </c:pt>
                <c:pt idx="5">
                  <c:v>0.45</c:v>
                </c:pt>
                <c:pt idx="6">
                  <c:v>0.5</c:v>
                </c:pt>
                <c:pt idx="7">
                  <c:v>0.5</c:v>
                </c:pt>
                <c:pt idx="8">
                  <c:v>0.53</c:v>
                </c:pt>
                <c:pt idx="9">
                  <c:v>0.54</c:v>
                </c:pt>
                <c:pt idx="10">
                  <c:v>0.55000000000000004</c:v>
                </c:pt>
                <c:pt idx="11">
                  <c:v>0.56999999999999995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92-48CB-83CC-BBD74CE9F0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7484576"/>
        <c:axId val="257484184"/>
      </c:lineChart>
      <c:catAx>
        <c:axId val="2574845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57484184"/>
        <c:crosses val="autoZero"/>
        <c:auto val="1"/>
        <c:lblAlgn val="ctr"/>
        <c:lblOffset val="100"/>
        <c:noMultiLvlLbl val="0"/>
      </c:catAx>
      <c:valAx>
        <c:axId val="257484184"/>
        <c:scaling>
          <c:orientation val="minMax"/>
          <c:max val="1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57484576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81606515166616833"/>
          <c:y val="0.31236845394325707"/>
          <c:w val="0.18080202000066448"/>
          <c:h val="0.1547125359330084"/>
        </c:manualLayout>
      </c:layout>
      <c:overlay val="0"/>
      <c:txPr>
        <a:bodyPr/>
        <a:lstStyle/>
        <a:p>
          <a:pPr>
            <a:defRPr sz="1400" baseline="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Over 80</c:v>
                </c:pt>
              </c:strCache>
            </c:strRef>
          </c:tx>
          <c:spPr>
            <a:ln w="63500">
              <a:solidFill>
                <a:schemeClr val="tx2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1955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  <c:pt idx="4">
                  <c:v>95</c:v>
                </c:pt>
                <c:pt idx="5">
                  <c:v>05</c:v>
                </c:pt>
                <c:pt idx="6">
                  <c:v>2015</c:v>
                </c:pt>
                <c:pt idx="7">
                  <c:v>25</c:v>
                </c:pt>
                <c:pt idx="8">
                  <c:v>35</c:v>
                </c:pt>
                <c:pt idx="9">
                  <c:v>45</c:v>
                </c:pt>
                <c:pt idx="10">
                  <c:v>55</c:v>
                </c:pt>
                <c:pt idx="11">
                  <c:v>2065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111000</c:v>
                </c:pt>
                <c:pt idx="1">
                  <c:v>154000</c:v>
                </c:pt>
                <c:pt idx="2">
                  <c:v>204000</c:v>
                </c:pt>
                <c:pt idx="3">
                  <c:v>327000</c:v>
                </c:pt>
                <c:pt idx="4">
                  <c:v>493000</c:v>
                </c:pt>
                <c:pt idx="5">
                  <c:v>798000</c:v>
                </c:pt>
                <c:pt idx="6">
                  <c:v>1430000</c:v>
                </c:pt>
                <c:pt idx="7">
                  <c:v>2103000</c:v>
                </c:pt>
                <c:pt idx="8">
                  <c:v>3430000</c:v>
                </c:pt>
                <c:pt idx="9">
                  <c:v>5355000</c:v>
                </c:pt>
                <c:pt idx="10">
                  <c:v>6742000</c:v>
                </c:pt>
                <c:pt idx="11">
                  <c:v>7166000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E92-48CB-83CC-BBD74CE9F062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Under 5</c:v>
                </c:pt>
              </c:strCache>
            </c:strRef>
          </c:tx>
          <c:spPr>
            <a:ln w="79375">
              <a:solidFill>
                <a:srgbClr val="92D05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1955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  <c:pt idx="4">
                  <c:v>95</c:v>
                </c:pt>
                <c:pt idx="5">
                  <c:v>05</c:v>
                </c:pt>
                <c:pt idx="6">
                  <c:v>2015</c:v>
                </c:pt>
                <c:pt idx="7">
                  <c:v>25</c:v>
                </c:pt>
                <c:pt idx="8">
                  <c:v>35</c:v>
                </c:pt>
                <c:pt idx="9">
                  <c:v>45</c:v>
                </c:pt>
                <c:pt idx="10">
                  <c:v>55</c:v>
                </c:pt>
                <c:pt idx="11">
                  <c:v>2065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4004000</c:v>
                </c:pt>
                <c:pt idx="1">
                  <c:v>5578000</c:v>
                </c:pt>
                <c:pt idx="2">
                  <c:v>6414000</c:v>
                </c:pt>
                <c:pt idx="3">
                  <c:v>5738000</c:v>
                </c:pt>
                <c:pt idx="4">
                  <c:v>5099000</c:v>
                </c:pt>
                <c:pt idx="5">
                  <c:v>4462000</c:v>
                </c:pt>
                <c:pt idx="6">
                  <c:v>3799000</c:v>
                </c:pt>
                <c:pt idx="7">
                  <c:v>3126000</c:v>
                </c:pt>
                <c:pt idx="8">
                  <c:v>2869000</c:v>
                </c:pt>
                <c:pt idx="9">
                  <c:v>2636000</c:v>
                </c:pt>
                <c:pt idx="10">
                  <c:v>2386000</c:v>
                </c:pt>
                <c:pt idx="11">
                  <c:v>2219000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92-48CB-83CC-BBD74CE9F0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7484576"/>
        <c:axId val="257484184"/>
      </c:lineChart>
      <c:catAx>
        <c:axId val="2574845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57484184"/>
        <c:crosses val="autoZero"/>
        <c:auto val="1"/>
        <c:lblAlgn val="ctr"/>
        <c:lblOffset val="100"/>
        <c:noMultiLvlLbl val="0"/>
      </c:catAx>
      <c:valAx>
        <c:axId val="257484184"/>
        <c:scaling>
          <c:orientation val="minMax"/>
          <c:max val="7500000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257484576"/>
        <c:crosses val="autoZero"/>
        <c:crossBetween val="between"/>
        <c:majorUnit val="500000"/>
      </c:valAx>
    </c:plotArea>
    <c:legend>
      <c:legendPos val="r"/>
      <c:layout>
        <c:manualLayout>
          <c:xMode val="edge"/>
          <c:yMode val="edge"/>
          <c:x val="0.81606515166616833"/>
          <c:y val="2.9420475349421084E-2"/>
          <c:w val="0.18080202000066448"/>
          <c:h val="0.5425462853771319"/>
        </c:manualLayout>
      </c:layout>
      <c:overlay val="0"/>
      <c:txPr>
        <a:bodyPr/>
        <a:lstStyle/>
        <a:p>
          <a:pPr>
            <a:defRPr sz="1400" baseline="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Percent saying they are religious in selected countries, </a:t>
            </a:r>
          </a:p>
          <a:p>
            <a:pPr>
              <a:defRPr/>
            </a:pPr>
            <a:r>
              <a:rPr lang="en-US" dirty="0" smtClean="0"/>
              <a:t>WVS data,</a:t>
            </a:r>
            <a:r>
              <a:rPr lang="en-US" baseline="0" dirty="0" smtClean="0"/>
              <a:t> younger versus older persons</a:t>
            </a:r>
            <a:endParaRPr lang="en-US" dirty="0"/>
          </a:p>
        </c:rich>
      </c:tx>
      <c:layout>
        <c:manualLayout>
          <c:xMode val="edge"/>
          <c:yMode val="edge"/>
          <c:x val="0.10213804713804712"/>
          <c:y val="2.99820518758684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290140916851415"/>
          <c:y val="0.16037882764654415"/>
          <c:w val="0.70138152027113121"/>
          <c:h val="0.7060089238845144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Younger</c:v>
                </c:pt>
              </c:strCache>
            </c:strRef>
          </c:tx>
          <c:spPr>
            <a:solidFill>
              <a:srgbClr val="FFFF99"/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3"/>
                <c:pt idx="0">
                  <c:v>China</c:v>
                </c:pt>
                <c:pt idx="1">
                  <c:v>India</c:v>
                </c:pt>
                <c:pt idx="2">
                  <c:v>USA</c:v>
                </c:pt>
                <c:pt idx="3">
                  <c:v>Brazil</c:v>
                </c:pt>
                <c:pt idx="4">
                  <c:v>Nigeria</c:v>
                </c:pt>
                <c:pt idx="5">
                  <c:v>Pakistan</c:v>
                </c:pt>
                <c:pt idx="6">
                  <c:v>Russia</c:v>
                </c:pt>
                <c:pt idx="7">
                  <c:v>Japan</c:v>
                </c:pt>
                <c:pt idx="8">
                  <c:v>Mexico</c:v>
                </c:pt>
                <c:pt idx="9">
                  <c:v>Philippines</c:v>
                </c:pt>
                <c:pt idx="10">
                  <c:v>Germany</c:v>
                </c:pt>
                <c:pt idx="11">
                  <c:v>Turkey</c:v>
                </c:pt>
                <c:pt idx="12">
                  <c:v>Thailand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10.7</c:v>
                </c:pt>
                <c:pt idx="1">
                  <c:v>80.3</c:v>
                </c:pt>
                <c:pt idx="2">
                  <c:v>63.3</c:v>
                </c:pt>
                <c:pt idx="3">
                  <c:v>76.7</c:v>
                </c:pt>
                <c:pt idx="4">
                  <c:v>95.6</c:v>
                </c:pt>
                <c:pt idx="5">
                  <c:v>99.6</c:v>
                </c:pt>
                <c:pt idx="6">
                  <c:v>60.2</c:v>
                </c:pt>
                <c:pt idx="7">
                  <c:v>17.8</c:v>
                </c:pt>
                <c:pt idx="8">
                  <c:v>69.900000000000006</c:v>
                </c:pt>
                <c:pt idx="9">
                  <c:v>79.7</c:v>
                </c:pt>
                <c:pt idx="10">
                  <c:v>39</c:v>
                </c:pt>
                <c:pt idx="11">
                  <c:v>82.5</c:v>
                </c:pt>
                <c:pt idx="12">
                  <c:v>20.7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C6-401E-A095-00D88E724A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Older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3"/>
                <c:pt idx="0">
                  <c:v>China</c:v>
                </c:pt>
                <c:pt idx="1">
                  <c:v>India</c:v>
                </c:pt>
                <c:pt idx="2">
                  <c:v>USA</c:v>
                </c:pt>
                <c:pt idx="3">
                  <c:v>Brazil</c:v>
                </c:pt>
                <c:pt idx="4">
                  <c:v>Nigeria</c:v>
                </c:pt>
                <c:pt idx="5">
                  <c:v>Pakistan</c:v>
                </c:pt>
                <c:pt idx="6">
                  <c:v>Russia</c:v>
                </c:pt>
                <c:pt idx="7">
                  <c:v>Japan</c:v>
                </c:pt>
                <c:pt idx="8">
                  <c:v>Mexico</c:v>
                </c:pt>
                <c:pt idx="9">
                  <c:v>Philippines</c:v>
                </c:pt>
                <c:pt idx="10">
                  <c:v>Germany</c:v>
                </c:pt>
                <c:pt idx="11">
                  <c:v>Turkey</c:v>
                </c:pt>
                <c:pt idx="12">
                  <c:v>Thailand</c:v>
                </c:pt>
              </c:strCache>
            </c:str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16.600000000000001</c:v>
                </c:pt>
                <c:pt idx="1">
                  <c:v>75.8</c:v>
                </c:pt>
                <c:pt idx="2">
                  <c:v>77.599999999999994</c:v>
                </c:pt>
                <c:pt idx="3">
                  <c:v>87.8</c:v>
                </c:pt>
                <c:pt idx="4">
                  <c:v>94.3</c:v>
                </c:pt>
                <c:pt idx="5">
                  <c:v>100</c:v>
                </c:pt>
                <c:pt idx="6">
                  <c:v>62.5</c:v>
                </c:pt>
                <c:pt idx="7">
                  <c:v>30.1</c:v>
                </c:pt>
                <c:pt idx="8">
                  <c:v>84.1</c:v>
                </c:pt>
                <c:pt idx="9">
                  <c:v>83.9</c:v>
                </c:pt>
                <c:pt idx="10">
                  <c:v>64.099999999999994</c:v>
                </c:pt>
                <c:pt idx="11">
                  <c:v>93.3</c:v>
                </c:pt>
                <c:pt idx="12">
                  <c:v>48.6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C6-401E-A095-00D88E724A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overlap val="3"/>
        <c:axId val="376778184"/>
        <c:axId val="257168096"/>
      </c:barChart>
      <c:catAx>
        <c:axId val="3767781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168096"/>
        <c:crosses val="autoZero"/>
        <c:auto val="1"/>
        <c:lblAlgn val="ctr"/>
        <c:lblOffset val="100"/>
        <c:noMultiLvlLbl val="0"/>
      </c:catAx>
      <c:valAx>
        <c:axId val="257168096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77818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4007695639986746"/>
          <c:y val="0.38048809981785831"/>
          <c:w val="0.15968223632240144"/>
          <c:h val="0.131260154900884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919947506561679"/>
          <c:y val="3.32089552238806E-2"/>
          <c:w val="0.90005070388928654"/>
          <c:h val="0.8124047087397655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Often</c:v>
                </c:pt>
              </c:strCache>
            </c:strRef>
          </c:tx>
          <c:spPr>
            <a:solidFill>
              <a:srgbClr val="000066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22.7</c:v>
                </c:pt>
                <c:pt idx="1">
                  <c:v>14.5</c:v>
                </c:pt>
                <c:pt idx="2">
                  <c:v>8</c:v>
                </c:pt>
                <c:pt idx="3">
                  <c:v>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BB-42BA-9A01-180A34AA3B9C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Sometimes</c:v>
                </c:pt>
              </c:strCache>
            </c:strRef>
          </c:tx>
          <c:spPr>
            <a:solidFill>
              <a:srgbClr val="0000F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22</c:v>
                </c:pt>
                <c:pt idx="1">
                  <c:v>14</c:v>
                </c:pt>
                <c:pt idx="2">
                  <c:v>7.7</c:v>
                </c:pt>
                <c:pt idx="3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BB-42BA-9A01-180A34AA3B9C}"/>
            </c:ext>
          </c:extLst>
        </c:ser>
        <c:ser>
          <c:idx val="3"/>
          <c:order val="2"/>
          <c:tx>
            <c:strRef>
              <c:f>Sheet1!$D$1</c:f>
              <c:strCache>
                <c:ptCount val="1"/>
                <c:pt idx="0">
                  <c:v>Rarely</c:v>
                </c:pt>
              </c:strCache>
            </c:strRef>
          </c:tx>
          <c:spPr>
            <a:solidFill>
              <a:srgbClr val="3399F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20.6</c:v>
                </c:pt>
                <c:pt idx="1">
                  <c:v>12.8</c:v>
                </c:pt>
                <c:pt idx="2">
                  <c:v>6.8</c:v>
                </c:pt>
                <c:pt idx="3">
                  <c:v>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BB-42BA-9A01-180A34AA3B9C}"/>
            </c:ext>
          </c:extLst>
        </c:ser>
        <c:ser>
          <c:idx val="4"/>
          <c:order val="3"/>
          <c:tx>
            <c:strRef>
              <c:f>Sheet1!$E$1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rgbClr val="66FFF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19.399999999999999</c:v>
                </c:pt>
                <c:pt idx="1">
                  <c:v>11.9</c:v>
                </c:pt>
                <c:pt idx="2">
                  <c:v>6.2</c:v>
                </c:pt>
                <c:pt idx="3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2BB-42BA-9A01-180A34AA3B9C}"/>
            </c:ext>
          </c:extLst>
        </c:ser>
        <c:ser>
          <c:idx val="0"/>
          <c:order val="4"/>
          <c:tx>
            <c:strRef>
              <c:f>Sheet1!$F$1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4-F2BB-42BA-9A01-180A34AA3B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6"/>
        <c:axId val="115445120"/>
        <c:axId val="115463680"/>
      </c:barChart>
      <c:catAx>
        <c:axId val="1154451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Age</a:t>
                </a:r>
                <a:endParaRPr lang="en-US" dirty="0"/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 i="0" baseline="0"/>
            </a:pPr>
            <a:endParaRPr lang="en-US"/>
          </a:p>
        </c:txPr>
        <c:crossAx val="115463680"/>
        <c:crosses val="autoZero"/>
        <c:auto val="1"/>
        <c:lblAlgn val="ctr"/>
        <c:lblOffset val="100"/>
        <c:noMultiLvlLbl val="0"/>
      </c:catAx>
      <c:valAx>
        <c:axId val="115463680"/>
        <c:scaling>
          <c:orientation val="minMax"/>
          <c:max val="30"/>
        </c:scaling>
        <c:delete val="0"/>
        <c:axPos val="l"/>
        <c:majorGridlines>
          <c:spPr>
            <a:ln>
              <a:solidFill>
                <a:srgbClr val="FFFFCC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e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6.0606060606060623E-3"/>
              <c:y val="0.4717371802405296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1544512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4"/>
        <c:delete val="1"/>
      </c:legendEntry>
      <c:layout>
        <c:manualLayout>
          <c:xMode val="edge"/>
          <c:yMode val="edge"/>
          <c:x val="0.61818181818181972"/>
          <c:y val="0.16474556352097791"/>
          <c:w val="0.34242424242424307"/>
          <c:h val="0.2577999764954752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 baseline="0">
          <a:solidFill>
            <a:schemeClr val="tx2"/>
          </a:solidFill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0961465044142778E-2"/>
          <c:y val="3.8184079601990051E-2"/>
          <c:w val="0.90005070388928654"/>
          <c:h val="0.8124047087397655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Often</c:v>
                </c:pt>
              </c:strCache>
            </c:strRef>
          </c:tx>
          <c:spPr>
            <a:solidFill>
              <a:srgbClr val="8000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24.5</c:v>
                </c:pt>
                <c:pt idx="1">
                  <c:v>15.8</c:v>
                </c:pt>
                <c:pt idx="2">
                  <c:v>8.5</c:v>
                </c:pt>
                <c:pt idx="3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9F-40D4-8BD9-C48D32B34E3A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Sometimes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23.3</c:v>
                </c:pt>
                <c:pt idx="1">
                  <c:v>14.7</c:v>
                </c:pt>
                <c:pt idx="2">
                  <c:v>7.7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9F-40D4-8BD9-C48D32B34E3A}"/>
            </c:ext>
          </c:extLst>
        </c:ser>
        <c:ser>
          <c:idx val="3"/>
          <c:order val="2"/>
          <c:tx>
            <c:strRef>
              <c:f>Sheet1!$D$1</c:f>
              <c:strCache>
                <c:ptCount val="1"/>
                <c:pt idx="0">
                  <c:v>Rarely</c:v>
                </c:pt>
              </c:strCache>
            </c:strRef>
          </c:tx>
          <c:spPr>
            <a:solidFill>
              <a:srgbClr val="FF66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22</c:v>
                </c:pt>
                <c:pt idx="1">
                  <c:v>13.5</c:v>
                </c:pt>
                <c:pt idx="2">
                  <c:v>6.8</c:v>
                </c:pt>
                <c:pt idx="3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9F-40D4-8BD9-C48D32B34E3A}"/>
            </c:ext>
          </c:extLst>
        </c:ser>
        <c:ser>
          <c:idx val="4"/>
          <c:order val="3"/>
          <c:tx>
            <c:strRef>
              <c:f>Sheet1!$E$1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rgbClr val="FFCC9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20.6</c:v>
                </c:pt>
                <c:pt idx="1">
                  <c:v>12.4</c:v>
                </c:pt>
                <c:pt idx="2">
                  <c:v>6.1</c:v>
                </c:pt>
                <c:pt idx="3">
                  <c:v>2.2000000000000002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9F-40D4-8BD9-C48D32B34E3A}"/>
            </c:ext>
          </c:extLst>
        </c:ser>
        <c:ser>
          <c:idx val="0"/>
          <c:order val="4"/>
          <c:tx>
            <c:strRef>
              <c:f>Sheet1!$F$1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4-3D9F-40D4-8BD9-C48D32B34E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6"/>
        <c:axId val="136610560"/>
        <c:axId val="136612480"/>
      </c:barChart>
      <c:catAx>
        <c:axId val="1366105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Age</a:t>
                </a:r>
                <a:endParaRPr lang="en-US" dirty="0"/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 i="0" baseline="0"/>
            </a:pPr>
            <a:endParaRPr lang="en-US"/>
          </a:p>
        </c:txPr>
        <c:crossAx val="136612480"/>
        <c:crosses val="autoZero"/>
        <c:auto val="1"/>
        <c:lblAlgn val="ctr"/>
        <c:lblOffset val="100"/>
        <c:noMultiLvlLbl val="0"/>
      </c:catAx>
      <c:valAx>
        <c:axId val="136612480"/>
        <c:scaling>
          <c:orientation val="minMax"/>
        </c:scaling>
        <c:delete val="0"/>
        <c:axPos val="l"/>
        <c:majorGridlines>
          <c:spPr>
            <a:ln>
              <a:solidFill>
                <a:srgbClr val="FFFFCC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e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6.0606060606060623E-3"/>
              <c:y val="0.4866625533748594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36610560"/>
        <c:crosses val="autoZero"/>
        <c:crossBetween val="between"/>
      </c:valAx>
    </c:plotArea>
    <c:legend>
      <c:legendPos val="r"/>
      <c:legendEntry>
        <c:idx val="4"/>
        <c:delete val="1"/>
      </c:legendEntry>
      <c:layout>
        <c:manualLayout>
          <c:xMode val="edge"/>
          <c:yMode val="edge"/>
          <c:x val="0.61818181818181972"/>
          <c:y val="0.1646323500607203"/>
          <c:w val="0.34242424242424307"/>
          <c:h val="0.2577999764954752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 baseline="0">
          <a:solidFill>
            <a:schemeClr val="tx2"/>
          </a:solidFill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214149367692675"/>
          <c:y val="3.0721393034825881E-2"/>
          <c:w val="0.90005070388928654"/>
          <c:h val="0.8124047087397655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Often</c:v>
                </c:pt>
              </c:strCache>
            </c:strRef>
          </c:tx>
          <c:spPr>
            <a:solidFill>
              <a:srgbClr val="000066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22.7</c:v>
                </c:pt>
                <c:pt idx="1">
                  <c:v>14.5</c:v>
                </c:pt>
                <c:pt idx="2">
                  <c:v>8</c:v>
                </c:pt>
                <c:pt idx="3">
                  <c:v>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9B-4B23-A220-B0C9DB55D48F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Sometimes</c:v>
                </c:pt>
              </c:strCache>
            </c:strRef>
          </c:tx>
          <c:spPr>
            <a:solidFill>
              <a:srgbClr val="0000F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22</c:v>
                </c:pt>
                <c:pt idx="1">
                  <c:v>14</c:v>
                </c:pt>
                <c:pt idx="2">
                  <c:v>7.7</c:v>
                </c:pt>
                <c:pt idx="3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9B-4B23-A220-B0C9DB55D48F}"/>
            </c:ext>
          </c:extLst>
        </c:ser>
        <c:ser>
          <c:idx val="3"/>
          <c:order val="2"/>
          <c:tx>
            <c:strRef>
              <c:f>Sheet1!$D$1</c:f>
              <c:strCache>
                <c:ptCount val="1"/>
                <c:pt idx="0">
                  <c:v>Rarely</c:v>
                </c:pt>
              </c:strCache>
            </c:strRef>
          </c:tx>
          <c:spPr>
            <a:solidFill>
              <a:srgbClr val="3399F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20.6</c:v>
                </c:pt>
                <c:pt idx="1">
                  <c:v>12.8</c:v>
                </c:pt>
                <c:pt idx="2">
                  <c:v>6.8</c:v>
                </c:pt>
                <c:pt idx="3">
                  <c:v>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9B-4B23-A220-B0C9DB55D48F}"/>
            </c:ext>
          </c:extLst>
        </c:ser>
        <c:ser>
          <c:idx val="4"/>
          <c:order val="3"/>
          <c:tx>
            <c:strRef>
              <c:f>Sheet1!$E$1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rgbClr val="66FFF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19.399999999999999</c:v>
                </c:pt>
                <c:pt idx="1">
                  <c:v>11.9</c:v>
                </c:pt>
                <c:pt idx="2">
                  <c:v>6.2</c:v>
                </c:pt>
                <c:pt idx="3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9B-4B23-A220-B0C9DB55D48F}"/>
            </c:ext>
          </c:extLst>
        </c:ser>
        <c:ser>
          <c:idx val="0"/>
          <c:order val="4"/>
          <c:tx>
            <c:strRef>
              <c:f>Sheet1!$F$1</c:f>
              <c:strCache>
                <c:ptCount val="1"/>
                <c:pt idx="0">
                  <c:v>No affiliation</c:v>
                </c:pt>
              </c:strCache>
            </c:strRef>
          </c:tx>
          <c:spPr>
            <a:solidFill>
              <a:srgbClr val="33CC33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20.9</c:v>
                </c:pt>
                <c:pt idx="1">
                  <c:v>13.1</c:v>
                </c:pt>
                <c:pt idx="2">
                  <c:v>7.1</c:v>
                </c:pt>
                <c:pt idx="3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A9B-4B23-A220-B0C9DB55D4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6"/>
        <c:axId val="136645248"/>
        <c:axId val="136655616"/>
      </c:barChart>
      <c:catAx>
        <c:axId val="1366452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Age</a:t>
                </a:r>
                <a:endParaRPr lang="en-US" dirty="0"/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 i="0" baseline="0"/>
            </a:pPr>
            <a:endParaRPr lang="en-US"/>
          </a:p>
        </c:txPr>
        <c:crossAx val="136655616"/>
        <c:crosses val="autoZero"/>
        <c:auto val="1"/>
        <c:lblAlgn val="ctr"/>
        <c:lblOffset val="100"/>
        <c:noMultiLvlLbl val="0"/>
      </c:catAx>
      <c:valAx>
        <c:axId val="136655616"/>
        <c:scaling>
          <c:orientation val="minMax"/>
          <c:max val="30"/>
        </c:scaling>
        <c:delete val="0"/>
        <c:axPos val="l"/>
        <c:majorGridlines>
          <c:spPr>
            <a:ln>
              <a:solidFill>
                <a:srgbClr val="FFFFCC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e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6.0606060606060623E-3"/>
              <c:y val="0.4717371802405296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3664524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4545454545454541"/>
          <c:y val="0.21506346221647687"/>
          <c:w val="0.43636363636363662"/>
          <c:h val="0.3509676029302308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 baseline="0">
          <a:solidFill>
            <a:schemeClr val="tx2"/>
          </a:solidFill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0961465044142806E-2"/>
          <c:y val="3.8184079601990051E-2"/>
          <c:w val="0.90005070388928654"/>
          <c:h val="0.8124047087397655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Often</c:v>
                </c:pt>
              </c:strCache>
            </c:strRef>
          </c:tx>
          <c:spPr>
            <a:solidFill>
              <a:srgbClr val="8000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24.5</c:v>
                </c:pt>
                <c:pt idx="1">
                  <c:v>15.8</c:v>
                </c:pt>
                <c:pt idx="2">
                  <c:v>8.5</c:v>
                </c:pt>
                <c:pt idx="3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E0-4131-8C6F-62DE0CA1411C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Sometimes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23.3</c:v>
                </c:pt>
                <c:pt idx="1">
                  <c:v>14.7</c:v>
                </c:pt>
                <c:pt idx="2">
                  <c:v>7.7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E0-4131-8C6F-62DE0CA1411C}"/>
            </c:ext>
          </c:extLst>
        </c:ser>
        <c:ser>
          <c:idx val="3"/>
          <c:order val="2"/>
          <c:tx>
            <c:strRef>
              <c:f>Sheet1!$D$1</c:f>
              <c:strCache>
                <c:ptCount val="1"/>
                <c:pt idx="0">
                  <c:v>Rarely</c:v>
                </c:pt>
              </c:strCache>
            </c:strRef>
          </c:tx>
          <c:spPr>
            <a:solidFill>
              <a:srgbClr val="FF66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22</c:v>
                </c:pt>
                <c:pt idx="1">
                  <c:v>13.5</c:v>
                </c:pt>
                <c:pt idx="2">
                  <c:v>6.8</c:v>
                </c:pt>
                <c:pt idx="3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E0-4131-8C6F-62DE0CA1411C}"/>
            </c:ext>
          </c:extLst>
        </c:ser>
        <c:ser>
          <c:idx val="4"/>
          <c:order val="3"/>
          <c:tx>
            <c:strRef>
              <c:f>Sheet1!$E$1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rgbClr val="FFCC9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20.6</c:v>
                </c:pt>
                <c:pt idx="1">
                  <c:v>12.4</c:v>
                </c:pt>
                <c:pt idx="2">
                  <c:v>6.1</c:v>
                </c:pt>
                <c:pt idx="3">
                  <c:v>2.2000000000000002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8E0-4131-8C6F-62DE0CA1411C}"/>
            </c:ext>
          </c:extLst>
        </c:ser>
        <c:ser>
          <c:idx val="0"/>
          <c:order val="4"/>
          <c:tx>
            <c:strRef>
              <c:f>Sheet1!$F$1</c:f>
              <c:strCache>
                <c:ptCount val="1"/>
                <c:pt idx="0">
                  <c:v>No affiliation</c:v>
                </c:pt>
              </c:strCache>
            </c:strRef>
          </c:tx>
          <c:spPr>
            <a:solidFill>
              <a:srgbClr val="33CC33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22.1</c:v>
                </c:pt>
                <c:pt idx="1">
                  <c:v>13.7</c:v>
                </c:pt>
                <c:pt idx="2">
                  <c:v>7</c:v>
                </c:pt>
                <c:pt idx="3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8E0-4131-8C6F-62DE0CA141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6"/>
        <c:axId val="136695168"/>
        <c:axId val="136775168"/>
      </c:barChart>
      <c:catAx>
        <c:axId val="1366951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Age</a:t>
                </a:r>
                <a:endParaRPr lang="en-US" dirty="0"/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 i="0" baseline="0"/>
            </a:pPr>
            <a:endParaRPr lang="en-US"/>
          </a:p>
        </c:txPr>
        <c:crossAx val="136775168"/>
        <c:crosses val="autoZero"/>
        <c:auto val="1"/>
        <c:lblAlgn val="ctr"/>
        <c:lblOffset val="100"/>
        <c:noMultiLvlLbl val="0"/>
      </c:catAx>
      <c:valAx>
        <c:axId val="136775168"/>
        <c:scaling>
          <c:orientation val="minMax"/>
        </c:scaling>
        <c:delete val="0"/>
        <c:axPos val="l"/>
        <c:majorGridlines>
          <c:spPr>
            <a:ln>
              <a:solidFill>
                <a:srgbClr val="FFFFCC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e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6.0606060606060623E-3"/>
              <c:y val="0.486662553374859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366951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2727272727272667"/>
          <c:y val="0.21506346221647687"/>
          <c:w val="0.45454545454545453"/>
          <c:h val="0.380818349198888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 baseline="0">
          <a:solidFill>
            <a:schemeClr val="tx2"/>
          </a:solidFill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0961465044142681E-2"/>
          <c:y val="3.8184079601990051E-2"/>
          <c:w val="0.90005070388928654"/>
          <c:h val="0.8124047087397655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Often</c:v>
                </c:pt>
              </c:strCache>
            </c:strRef>
          </c:tx>
          <c:spPr>
            <a:solidFill>
              <a:srgbClr val="000066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23.8</c:v>
                </c:pt>
                <c:pt idx="1">
                  <c:v>15.8</c:v>
                </c:pt>
                <c:pt idx="2">
                  <c:v>9.3000000000000007</c:v>
                </c:pt>
                <c:pt idx="3">
                  <c:v>4.9000000000000004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6F-4122-A5BC-C4CEB3734BE0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Sometimes</c:v>
                </c:pt>
              </c:strCache>
            </c:strRef>
          </c:tx>
          <c:spPr>
            <a:solidFill>
              <a:srgbClr val="0000F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22.8</c:v>
                </c:pt>
                <c:pt idx="1">
                  <c:v>14.9</c:v>
                </c:pt>
                <c:pt idx="2">
                  <c:v>8.7000000000000011</c:v>
                </c:pt>
                <c:pt idx="3">
                  <c:v>4.5999999999999996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6F-4122-A5BC-C4CEB3734BE0}"/>
            </c:ext>
          </c:extLst>
        </c:ser>
        <c:ser>
          <c:idx val="3"/>
          <c:order val="2"/>
          <c:tx>
            <c:strRef>
              <c:f>Sheet1!$D$1</c:f>
              <c:strCache>
                <c:ptCount val="1"/>
                <c:pt idx="0">
                  <c:v>Rarely</c:v>
                </c:pt>
              </c:strCache>
            </c:strRef>
          </c:tx>
          <c:spPr>
            <a:solidFill>
              <a:srgbClr val="3399F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22.1</c:v>
                </c:pt>
                <c:pt idx="1">
                  <c:v>14.2</c:v>
                </c:pt>
                <c:pt idx="2">
                  <c:v>8.2000000000000011</c:v>
                </c:pt>
                <c:pt idx="3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6F-4122-A5BC-C4CEB3734BE0}"/>
            </c:ext>
          </c:extLst>
        </c:ser>
        <c:ser>
          <c:idx val="4"/>
          <c:order val="3"/>
          <c:tx>
            <c:strRef>
              <c:f>Sheet1!$E$1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rgbClr val="66FFF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21.6</c:v>
                </c:pt>
                <c:pt idx="1">
                  <c:v>14</c:v>
                </c:pt>
                <c:pt idx="2">
                  <c:v>8.1</c:v>
                </c:pt>
                <c:pt idx="3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46F-4122-A5BC-C4CEB3734BE0}"/>
            </c:ext>
          </c:extLst>
        </c:ser>
        <c:ser>
          <c:idx val="0"/>
          <c:order val="4"/>
          <c:tx>
            <c:strRef>
              <c:f>Sheet1!$F$1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4-746F-4122-A5BC-C4CEB3734B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6"/>
        <c:axId val="124939648"/>
        <c:axId val="124958208"/>
      </c:barChart>
      <c:catAx>
        <c:axId val="1249396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Age</a:t>
                </a:r>
                <a:endParaRPr lang="en-US" dirty="0"/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 i="0" baseline="0"/>
            </a:pPr>
            <a:endParaRPr lang="en-US"/>
          </a:p>
        </c:txPr>
        <c:crossAx val="124958208"/>
        <c:crosses val="autoZero"/>
        <c:auto val="1"/>
        <c:lblAlgn val="ctr"/>
        <c:lblOffset val="100"/>
        <c:noMultiLvlLbl val="0"/>
      </c:catAx>
      <c:valAx>
        <c:axId val="124958208"/>
        <c:scaling>
          <c:orientation val="minMax"/>
          <c:max val="30"/>
        </c:scaling>
        <c:delete val="0"/>
        <c:axPos val="l"/>
        <c:majorGridlines>
          <c:spPr>
            <a:ln>
              <a:solidFill>
                <a:srgbClr val="FFFFCC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e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6.0606060606060623E-3"/>
              <c:y val="0.4717371802405296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24939648"/>
        <c:crosses val="autoZero"/>
        <c:crossBetween val="between"/>
      </c:valAx>
    </c:plotArea>
    <c:legend>
      <c:legendPos val="r"/>
      <c:legendEntry>
        <c:idx val="4"/>
        <c:delete val="1"/>
      </c:legendEntry>
      <c:layout>
        <c:manualLayout>
          <c:xMode val="edge"/>
          <c:yMode val="edge"/>
          <c:x val="0.61818181818181939"/>
          <c:y val="0.16474556352097791"/>
          <c:w val="0.34242424242424296"/>
          <c:h val="0.2577999764954752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 baseline="0">
          <a:solidFill>
            <a:schemeClr val="tx2"/>
          </a:solidFill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0961465044142736E-2"/>
          <c:y val="3.8184079601990051E-2"/>
          <c:w val="0.90005070388928654"/>
          <c:h val="0.8124047087397655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Often</c:v>
                </c:pt>
              </c:strCache>
            </c:strRef>
          </c:tx>
          <c:spPr>
            <a:solidFill>
              <a:srgbClr val="8000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27.6</c:v>
                </c:pt>
                <c:pt idx="1">
                  <c:v>18.899999999999999</c:v>
                </c:pt>
                <c:pt idx="2">
                  <c:v>11.5</c:v>
                </c:pt>
                <c:pt idx="3">
                  <c:v>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56-448B-BB21-6982C5BFD2EE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Sometimes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26.9</c:v>
                </c:pt>
                <c:pt idx="1">
                  <c:v>18.3</c:v>
                </c:pt>
                <c:pt idx="2">
                  <c:v>11.1</c:v>
                </c:pt>
                <c:pt idx="3">
                  <c:v>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56-448B-BB21-6982C5BFD2EE}"/>
            </c:ext>
          </c:extLst>
        </c:ser>
        <c:ser>
          <c:idx val="3"/>
          <c:order val="2"/>
          <c:tx>
            <c:strRef>
              <c:f>Sheet1!$D$1</c:f>
              <c:strCache>
                <c:ptCount val="1"/>
                <c:pt idx="0">
                  <c:v>Rarely</c:v>
                </c:pt>
              </c:strCache>
            </c:strRef>
          </c:tx>
          <c:spPr>
            <a:solidFill>
              <a:srgbClr val="FF66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25.6</c:v>
                </c:pt>
                <c:pt idx="1">
                  <c:v>17.100000000000001</c:v>
                </c:pt>
                <c:pt idx="2">
                  <c:v>10.1</c:v>
                </c:pt>
                <c:pt idx="3">
                  <c:v>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56-448B-BB21-6982C5BFD2EE}"/>
            </c:ext>
          </c:extLst>
        </c:ser>
        <c:ser>
          <c:idx val="4"/>
          <c:order val="3"/>
          <c:tx>
            <c:strRef>
              <c:f>Sheet1!$E$1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rgbClr val="FFCC9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24.3</c:v>
                </c:pt>
                <c:pt idx="1">
                  <c:v>16</c:v>
                </c:pt>
                <c:pt idx="2">
                  <c:v>9.5</c:v>
                </c:pt>
                <c:pt idx="3">
                  <c:v>5.0999999999999996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256-448B-BB21-6982C5BFD2EE}"/>
            </c:ext>
          </c:extLst>
        </c:ser>
        <c:ser>
          <c:idx val="0"/>
          <c:order val="4"/>
          <c:tx>
            <c:strRef>
              <c:f>Sheet1!$F$1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4-F256-448B-BB21-6982C5BFD2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6"/>
        <c:axId val="153039616"/>
        <c:axId val="153041536"/>
      </c:barChart>
      <c:catAx>
        <c:axId val="1530396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Age</a:t>
                </a:r>
                <a:endParaRPr lang="en-US" dirty="0"/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 i="0" baseline="0"/>
            </a:pPr>
            <a:endParaRPr lang="en-US"/>
          </a:p>
        </c:txPr>
        <c:crossAx val="153041536"/>
        <c:crosses val="autoZero"/>
        <c:auto val="1"/>
        <c:lblAlgn val="ctr"/>
        <c:lblOffset val="100"/>
        <c:noMultiLvlLbl val="0"/>
      </c:catAx>
      <c:valAx>
        <c:axId val="153041536"/>
        <c:scaling>
          <c:orientation val="minMax"/>
        </c:scaling>
        <c:delete val="0"/>
        <c:axPos val="l"/>
        <c:majorGridlines>
          <c:spPr>
            <a:ln>
              <a:solidFill>
                <a:srgbClr val="FFFFCC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e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6.0606060606060623E-3"/>
              <c:y val="0.4866625533748590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53039616"/>
        <c:crosses val="autoZero"/>
        <c:crossBetween val="between"/>
      </c:valAx>
    </c:plotArea>
    <c:legend>
      <c:legendPos val="r"/>
      <c:legendEntry>
        <c:idx val="4"/>
        <c:delete val="1"/>
      </c:legendEntry>
      <c:layout>
        <c:manualLayout>
          <c:xMode val="edge"/>
          <c:yMode val="edge"/>
          <c:x val="0.61818181818181939"/>
          <c:y val="0.16463235006072025"/>
          <c:w val="0.34242424242424296"/>
          <c:h val="0.2577999764954752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 baseline="0">
          <a:solidFill>
            <a:schemeClr val="tx2"/>
          </a:solidFill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0961465044142736E-2"/>
          <c:y val="3.8184079601990051E-2"/>
          <c:w val="0.90005070388928654"/>
          <c:h val="0.8124047087397655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Often</c:v>
                </c:pt>
              </c:strCache>
            </c:strRef>
          </c:tx>
          <c:spPr>
            <a:solidFill>
              <a:srgbClr val="000066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23.8</c:v>
                </c:pt>
                <c:pt idx="1">
                  <c:v>15.8</c:v>
                </c:pt>
                <c:pt idx="2">
                  <c:v>9.3000000000000007</c:v>
                </c:pt>
                <c:pt idx="3">
                  <c:v>4.9000000000000004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A-437A-8E48-1B7E3CACB940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Sometimes</c:v>
                </c:pt>
              </c:strCache>
            </c:strRef>
          </c:tx>
          <c:spPr>
            <a:solidFill>
              <a:srgbClr val="0000F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22.8</c:v>
                </c:pt>
                <c:pt idx="1">
                  <c:v>14.9</c:v>
                </c:pt>
                <c:pt idx="2">
                  <c:v>8.7000000000000011</c:v>
                </c:pt>
                <c:pt idx="3">
                  <c:v>4.5999999999999996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1A-437A-8E48-1B7E3CACB940}"/>
            </c:ext>
          </c:extLst>
        </c:ser>
        <c:ser>
          <c:idx val="3"/>
          <c:order val="2"/>
          <c:tx>
            <c:strRef>
              <c:f>Sheet1!$D$1</c:f>
              <c:strCache>
                <c:ptCount val="1"/>
                <c:pt idx="0">
                  <c:v>Rarely</c:v>
                </c:pt>
              </c:strCache>
            </c:strRef>
          </c:tx>
          <c:spPr>
            <a:solidFill>
              <a:srgbClr val="3399F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22.1</c:v>
                </c:pt>
                <c:pt idx="1">
                  <c:v>14.2</c:v>
                </c:pt>
                <c:pt idx="2">
                  <c:v>8.2000000000000011</c:v>
                </c:pt>
                <c:pt idx="3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1A-437A-8E48-1B7E3CACB940}"/>
            </c:ext>
          </c:extLst>
        </c:ser>
        <c:ser>
          <c:idx val="4"/>
          <c:order val="3"/>
          <c:tx>
            <c:strRef>
              <c:f>Sheet1!$E$1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rgbClr val="66FFF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21.6</c:v>
                </c:pt>
                <c:pt idx="1">
                  <c:v>14</c:v>
                </c:pt>
                <c:pt idx="2">
                  <c:v>8.1</c:v>
                </c:pt>
                <c:pt idx="3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A-437A-8E48-1B7E3CACB940}"/>
            </c:ext>
          </c:extLst>
        </c:ser>
        <c:ser>
          <c:idx val="0"/>
          <c:order val="4"/>
          <c:tx>
            <c:strRef>
              <c:f>Sheet1!$F$1</c:f>
              <c:strCache>
                <c:ptCount val="1"/>
                <c:pt idx="0">
                  <c:v>No affiliation</c:v>
                </c:pt>
              </c:strCache>
            </c:strRef>
          </c:tx>
          <c:spPr>
            <a:solidFill>
              <a:srgbClr val="33CC33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22.7</c:v>
                </c:pt>
                <c:pt idx="1">
                  <c:v>14.3</c:v>
                </c:pt>
                <c:pt idx="2">
                  <c:v>7.9</c:v>
                </c:pt>
                <c:pt idx="3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A-437A-8E48-1B7E3CACB9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6"/>
        <c:axId val="153148032"/>
        <c:axId val="153154304"/>
      </c:barChart>
      <c:catAx>
        <c:axId val="1531480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Age</a:t>
                </a:r>
                <a:endParaRPr lang="en-US" dirty="0"/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 i="0" baseline="0"/>
            </a:pPr>
            <a:endParaRPr lang="en-US"/>
          </a:p>
        </c:txPr>
        <c:crossAx val="153154304"/>
        <c:crosses val="autoZero"/>
        <c:auto val="1"/>
        <c:lblAlgn val="ctr"/>
        <c:lblOffset val="100"/>
        <c:noMultiLvlLbl val="0"/>
      </c:catAx>
      <c:valAx>
        <c:axId val="153154304"/>
        <c:scaling>
          <c:orientation val="minMax"/>
          <c:max val="30"/>
        </c:scaling>
        <c:delete val="0"/>
        <c:axPos val="l"/>
        <c:majorGridlines>
          <c:spPr>
            <a:ln>
              <a:solidFill>
                <a:srgbClr val="FFFFCC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e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6.0606060606060623E-3"/>
              <c:y val="0.4717371802405296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531480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8181818181818157"/>
          <c:y val="0.15038684530105378"/>
          <c:w val="0.39696969696969797"/>
          <c:h val="0.3609178516864502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 baseline="0">
          <a:solidFill>
            <a:schemeClr val="tx2"/>
          </a:solidFill>
        </a:defRPr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0961465044142778E-2"/>
          <c:y val="3.8184079601990051E-2"/>
          <c:w val="0.90005070388928654"/>
          <c:h val="0.8124047087397655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Often</c:v>
                </c:pt>
              </c:strCache>
            </c:strRef>
          </c:tx>
          <c:spPr>
            <a:solidFill>
              <a:srgbClr val="8000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27.6</c:v>
                </c:pt>
                <c:pt idx="1">
                  <c:v>18.899999999999999</c:v>
                </c:pt>
                <c:pt idx="2">
                  <c:v>11.5</c:v>
                </c:pt>
                <c:pt idx="3">
                  <c:v>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8C-42BF-9475-EF70DE7665BB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Sometimes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26.9</c:v>
                </c:pt>
                <c:pt idx="1">
                  <c:v>18.3</c:v>
                </c:pt>
                <c:pt idx="2">
                  <c:v>11.1</c:v>
                </c:pt>
                <c:pt idx="3">
                  <c:v>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8C-42BF-9475-EF70DE7665BB}"/>
            </c:ext>
          </c:extLst>
        </c:ser>
        <c:ser>
          <c:idx val="3"/>
          <c:order val="2"/>
          <c:tx>
            <c:strRef>
              <c:f>Sheet1!$D$1</c:f>
              <c:strCache>
                <c:ptCount val="1"/>
                <c:pt idx="0">
                  <c:v>Rarely</c:v>
                </c:pt>
              </c:strCache>
            </c:strRef>
          </c:tx>
          <c:spPr>
            <a:solidFill>
              <a:srgbClr val="FF66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25.6</c:v>
                </c:pt>
                <c:pt idx="1">
                  <c:v>17.100000000000001</c:v>
                </c:pt>
                <c:pt idx="2">
                  <c:v>10.1</c:v>
                </c:pt>
                <c:pt idx="3">
                  <c:v>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8C-42BF-9475-EF70DE7665BB}"/>
            </c:ext>
          </c:extLst>
        </c:ser>
        <c:ser>
          <c:idx val="4"/>
          <c:order val="3"/>
          <c:tx>
            <c:strRef>
              <c:f>Sheet1!$E$1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rgbClr val="FFCC9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24.3</c:v>
                </c:pt>
                <c:pt idx="1">
                  <c:v>16</c:v>
                </c:pt>
                <c:pt idx="2">
                  <c:v>9.5</c:v>
                </c:pt>
                <c:pt idx="3">
                  <c:v>5.0999999999999996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D8C-42BF-9475-EF70DE7665BB}"/>
            </c:ext>
          </c:extLst>
        </c:ser>
        <c:ser>
          <c:idx val="0"/>
          <c:order val="4"/>
          <c:tx>
            <c:strRef>
              <c:f>Sheet1!$F$1</c:f>
              <c:strCache>
                <c:ptCount val="1"/>
                <c:pt idx="0">
                  <c:v>No affiliation</c:v>
                </c:pt>
              </c:strCache>
            </c:strRef>
          </c:tx>
          <c:spPr>
            <a:solidFill>
              <a:srgbClr val="33CC33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55</c:v>
                </c:pt>
                <c:pt idx="1">
                  <c:v>65</c:v>
                </c:pt>
                <c:pt idx="2">
                  <c:v>75</c:v>
                </c:pt>
                <c:pt idx="3">
                  <c:v>85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25.6</c:v>
                </c:pt>
                <c:pt idx="1">
                  <c:v>17.100000000000001</c:v>
                </c:pt>
                <c:pt idx="2">
                  <c:v>10.3</c:v>
                </c:pt>
                <c:pt idx="3">
                  <c:v>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8C-42BF-9475-EF70DE7665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6"/>
        <c:axId val="153197952"/>
        <c:axId val="153208320"/>
      </c:barChart>
      <c:catAx>
        <c:axId val="1531979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Age</a:t>
                </a:r>
                <a:endParaRPr lang="en-US" dirty="0"/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 i="0" baseline="0"/>
            </a:pPr>
            <a:endParaRPr lang="en-US"/>
          </a:p>
        </c:txPr>
        <c:crossAx val="153208320"/>
        <c:crosses val="autoZero"/>
        <c:auto val="1"/>
        <c:lblAlgn val="ctr"/>
        <c:lblOffset val="100"/>
        <c:noMultiLvlLbl val="0"/>
      </c:catAx>
      <c:valAx>
        <c:axId val="153208320"/>
        <c:scaling>
          <c:orientation val="minMax"/>
        </c:scaling>
        <c:delete val="0"/>
        <c:axPos val="l"/>
        <c:majorGridlines>
          <c:spPr>
            <a:ln>
              <a:solidFill>
                <a:srgbClr val="FFFFCC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e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6.0606060606060623E-3"/>
              <c:y val="0.4866625533748594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531979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6060606060606055"/>
          <c:y val="0.15038684530105378"/>
          <c:w val="0.41818181818181832"/>
          <c:h val="0.3708681004426693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 baseline="0">
          <a:solidFill>
            <a:schemeClr val="tx2"/>
          </a:solidFill>
        </a:defRPr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Ordered </a:t>
            </a:r>
            <a:r>
              <a:rPr lang="en-US" dirty="0"/>
              <a:t>regression log</a:t>
            </a:r>
            <a:r>
              <a:rPr lang="en-US" baseline="0" dirty="0"/>
              <a:t> odds ratios showing 94 within country relationships between religious attendance and self-assessed health*</a:t>
            </a:r>
            <a:endParaRPr lang="en-US" dirty="0"/>
          </a:p>
        </c:rich>
      </c:tx>
      <c:layout>
        <c:manualLayout>
          <c:xMode val="edge"/>
          <c:yMode val="edge"/>
          <c:x val="0.15198893445901765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7890137005946772"/>
          <c:y val="8.7088170140978874E-2"/>
          <c:w val="0.5984492349409305"/>
          <c:h val="0.8512997653764418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D6A-445F-A041-A441E6B245E7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D6A-445F-A041-A441E6B245E7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D6A-445F-A041-A441E6B245E7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CD6A-445F-A041-A441E6B245E7}"/>
              </c:ext>
            </c:extLst>
          </c:dPt>
          <c:dPt>
            <c:idx val="6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CD6A-445F-A041-A441E6B245E7}"/>
              </c:ext>
            </c:extLst>
          </c:dPt>
          <c:dPt>
            <c:idx val="7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CD6A-445F-A041-A441E6B245E7}"/>
              </c:ext>
            </c:extLst>
          </c:dPt>
          <c:dPt>
            <c:idx val="8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CD6A-445F-A041-A441E6B245E7}"/>
              </c:ext>
            </c:extLst>
          </c:dPt>
          <c:dPt>
            <c:idx val="9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CD6A-445F-A041-A441E6B245E7}"/>
              </c:ext>
            </c:extLst>
          </c:dPt>
          <c:dPt>
            <c:idx val="1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CD6A-445F-A041-A441E6B245E7}"/>
              </c:ext>
            </c:extLst>
          </c:dPt>
          <c:dPt>
            <c:idx val="1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CD6A-445F-A041-A441E6B245E7}"/>
              </c:ext>
            </c:extLst>
          </c:dPt>
          <c:dPt>
            <c:idx val="12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CD6A-445F-A041-A441E6B245E7}"/>
              </c:ext>
            </c:extLst>
          </c:dPt>
          <c:dPt>
            <c:idx val="13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CD6A-445F-A041-A441E6B245E7}"/>
              </c:ext>
            </c:extLst>
          </c:dPt>
          <c:dPt>
            <c:idx val="14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6-CD6A-445F-A041-A441E6B245E7}"/>
              </c:ext>
            </c:extLst>
          </c:dPt>
          <c:dPt>
            <c:idx val="15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8-CD6A-445F-A041-A441E6B245E7}"/>
              </c:ext>
            </c:extLst>
          </c:dPt>
          <c:dPt>
            <c:idx val="16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A-CD6A-445F-A041-A441E6B245E7}"/>
              </c:ext>
            </c:extLst>
          </c:dPt>
          <c:dPt>
            <c:idx val="17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C-CD6A-445F-A041-A441E6B245E7}"/>
              </c:ext>
            </c:extLst>
          </c:dPt>
          <c:dPt>
            <c:idx val="18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E-CD6A-445F-A041-A441E6B245E7}"/>
              </c:ext>
            </c:extLst>
          </c:dPt>
          <c:dPt>
            <c:idx val="19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0-CD6A-445F-A041-A441E6B245E7}"/>
              </c:ext>
            </c:extLst>
          </c:dPt>
          <c:dPt>
            <c:idx val="2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2-CD6A-445F-A041-A441E6B245E7}"/>
              </c:ext>
            </c:extLst>
          </c:dPt>
          <c:dPt>
            <c:idx val="21"/>
            <c:invertIfNegative val="0"/>
            <c:bubble3D val="0"/>
            <c:spPr>
              <a:solidFill>
                <a:schemeClr val="tx1">
                  <a:lumMod val="50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4-CD6A-445F-A041-A441E6B245E7}"/>
              </c:ext>
            </c:extLst>
          </c:dPt>
          <c:dPt>
            <c:idx val="22"/>
            <c:invertIfNegative val="0"/>
            <c:bubble3D val="0"/>
            <c:spPr>
              <a:solidFill>
                <a:schemeClr val="tx1">
                  <a:lumMod val="50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6-CD6A-445F-A041-A441E6B245E7}"/>
              </c:ext>
            </c:extLst>
          </c:dPt>
          <c:dPt>
            <c:idx val="23"/>
            <c:invertIfNegative val="0"/>
            <c:bubble3D val="0"/>
            <c:spPr>
              <a:solidFill>
                <a:schemeClr val="tx1">
                  <a:lumMod val="50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8-CD6A-445F-A041-A441E6B245E7}"/>
              </c:ext>
            </c:extLst>
          </c:dPt>
          <c:dPt>
            <c:idx val="24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A-CD6A-445F-A041-A441E6B245E7}"/>
              </c:ext>
            </c:extLst>
          </c:dPt>
          <c:dPt>
            <c:idx val="25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C-CD6A-445F-A041-A441E6B245E7}"/>
              </c:ext>
            </c:extLst>
          </c:dPt>
          <c:cat>
            <c:strRef>
              <c:f>'Ologits for each country'!$P$4:$P$40</c:f>
              <c:strCache>
                <c:ptCount val="37"/>
                <c:pt idx="0">
                  <c:v>China</c:v>
                </c:pt>
                <c:pt idx="1">
                  <c:v>Pakistan</c:v>
                </c:pt>
                <c:pt idx="2">
                  <c:v>Iraq</c:v>
                </c:pt>
                <c:pt idx="3">
                  <c:v>Slovenia</c:v>
                </c:pt>
                <c:pt idx="4">
                  <c:v>Hong Kong</c:v>
                </c:pt>
                <c:pt idx="5">
                  <c:v>Domincan Rep., Tunisia</c:v>
                </c:pt>
                <c:pt idx="6">
                  <c:v>Albania, Lebanon</c:v>
                </c:pt>
                <c:pt idx="7">
                  <c:v>Armenia, Slokakia</c:v>
                </c:pt>
                <c:pt idx="8">
                  <c:v>Switzerland</c:v>
                </c:pt>
                <c:pt idx="9">
                  <c:v>Palestine</c:v>
                </c:pt>
                <c:pt idx="10">
                  <c:v>Finland, Spain</c:v>
                </c:pt>
                <c:pt idx="11">
                  <c:v>Czech, India, Macedonia, Uganda</c:v>
                </c:pt>
                <c:pt idx="12">
                  <c:v>Bangladesh, South Korea</c:v>
                </c:pt>
                <c:pt idx="13">
                  <c:v>Algeria, Bahrain, Bulgaria, Chile, Vietnam</c:v>
                </c:pt>
                <c:pt idx="14">
                  <c:v>Canada, Kyrgyzstan</c:v>
                </c:pt>
                <c:pt idx="15">
                  <c:v>Ecuador, Ghana, Libya, Uzbekistan</c:v>
                </c:pt>
                <c:pt idx="16">
                  <c:v>Indonesia, Morocco, Nigeria, Rwanda, Yemen</c:v>
                </c:pt>
                <c:pt idx="17">
                  <c:v>Andorra, Australia, Netherlands, Norway</c:v>
                </c:pt>
                <c:pt idx="18">
                  <c:v>Brazil</c:v>
                </c:pt>
                <c:pt idx="19">
                  <c:v>Belarus,Peru, Saudi Arabia, Venezuela</c:v>
                </c:pt>
                <c:pt idx="20">
                  <c:v>Croatia, El Slavador, Guatemala, Kazakhstan, New Zealand</c:v>
                </c:pt>
                <c:pt idx="21">
                  <c:v>Egypt, Mali, Moldova, Serbia</c:v>
                </c:pt>
                <c:pt idx="22">
                  <c:v>Italy, Mexico, Sweden</c:v>
                </c:pt>
                <c:pt idx="23">
                  <c:v>Azerbaijian, Colombia, Poland, Russia, Turkey, Zambia</c:v>
                </c:pt>
                <c:pt idx="24">
                  <c:v>Romania, Puerto Rico</c:v>
                </c:pt>
                <c:pt idx="25">
                  <c:v>Estonia</c:v>
                </c:pt>
                <c:pt idx="26">
                  <c:v>Latvia, Lithuania, Trinidad and Tobago</c:v>
                </c:pt>
                <c:pt idx="27">
                  <c:v>Argentinia, Bosnia, Japan, Iran, Malaysia, Singapore, Taiwan</c:v>
                </c:pt>
                <c:pt idx="28">
                  <c:v>Great Britian, South Africa, Uruguay, Zimbabwe</c:v>
                </c:pt>
                <c:pt idx="29">
                  <c:v>France, Tanzania, Ukraine</c:v>
                </c:pt>
                <c:pt idx="30">
                  <c:v>Germany</c:v>
                </c:pt>
                <c:pt idx="31">
                  <c:v>Jordon, U.S.</c:v>
                </c:pt>
                <c:pt idx="32">
                  <c:v>Georgia, Hungary</c:v>
                </c:pt>
                <c:pt idx="33">
                  <c:v>Burkina Faso, Thailand</c:v>
                </c:pt>
                <c:pt idx="34">
                  <c:v>Philippines</c:v>
                </c:pt>
                <c:pt idx="35">
                  <c:v>Ethiopia</c:v>
                </c:pt>
                <c:pt idx="36">
                  <c:v>Cyprus</c:v>
                </c:pt>
              </c:strCache>
            </c:strRef>
          </c:cat>
          <c:val>
            <c:numRef>
              <c:f>'Ologits for each country'!$Q$4:$Q$40</c:f>
              <c:numCache>
                <c:formatCode>General</c:formatCode>
                <c:ptCount val="37"/>
                <c:pt idx="0">
                  <c:v>-0.33</c:v>
                </c:pt>
                <c:pt idx="1">
                  <c:v>-0.2</c:v>
                </c:pt>
                <c:pt idx="2">
                  <c:v>-0.15</c:v>
                </c:pt>
                <c:pt idx="3">
                  <c:v>-0.14000000000000001</c:v>
                </c:pt>
                <c:pt idx="4">
                  <c:v>-0.11</c:v>
                </c:pt>
                <c:pt idx="5">
                  <c:v>-0.09</c:v>
                </c:pt>
                <c:pt idx="6">
                  <c:v>-0.08</c:v>
                </c:pt>
                <c:pt idx="7">
                  <c:v>-0.06</c:v>
                </c:pt>
                <c:pt idx="8">
                  <c:v>-0.05</c:v>
                </c:pt>
                <c:pt idx="9">
                  <c:v>-0.04</c:v>
                </c:pt>
                <c:pt idx="10">
                  <c:v>-0.03</c:v>
                </c:pt>
                <c:pt idx="11">
                  <c:v>-0.02</c:v>
                </c:pt>
                <c:pt idx="12">
                  <c:v>-0.01</c:v>
                </c:pt>
                <c:pt idx="13">
                  <c:v>0</c:v>
                </c:pt>
                <c:pt idx="14">
                  <c:v>0.01</c:v>
                </c:pt>
                <c:pt idx="15">
                  <c:v>0.02</c:v>
                </c:pt>
                <c:pt idx="16">
                  <c:v>0.03</c:v>
                </c:pt>
                <c:pt idx="17">
                  <c:v>0.04</c:v>
                </c:pt>
                <c:pt idx="18">
                  <c:v>0.05</c:v>
                </c:pt>
                <c:pt idx="19">
                  <c:v>0.06</c:v>
                </c:pt>
                <c:pt idx="20">
                  <c:v>7.0000000000000007E-2</c:v>
                </c:pt>
                <c:pt idx="21">
                  <c:v>0.08</c:v>
                </c:pt>
                <c:pt idx="22">
                  <c:v>0.09</c:v>
                </c:pt>
                <c:pt idx="23">
                  <c:v>0.1</c:v>
                </c:pt>
                <c:pt idx="24">
                  <c:v>0.11</c:v>
                </c:pt>
                <c:pt idx="25">
                  <c:v>0.12</c:v>
                </c:pt>
                <c:pt idx="26">
                  <c:v>0.14000000000000001</c:v>
                </c:pt>
                <c:pt idx="27">
                  <c:v>0.15</c:v>
                </c:pt>
                <c:pt idx="28">
                  <c:v>0.17</c:v>
                </c:pt>
                <c:pt idx="29">
                  <c:v>0.18</c:v>
                </c:pt>
                <c:pt idx="30">
                  <c:v>0.2</c:v>
                </c:pt>
                <c:pt idx="31">
                  <c:v>0.21</c:v>
                </c:pt>
                <c:pt idx="32">
                  <c:v>0.22</c:v>
                </c:pt>
                <c:pt idx="33">
                  <c:v>0.23</c:v>
                </c:pt>
                <c:pt idx="34">
                  <c:v>0.27</c:v>
                </c:pt>
                <c:pt idx="35">
                  <c:v>0.28999999999999998</c:v>
                </c:pt>
                <c:pt idx="36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D-CD6A-445F-A041-A441E6B245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axId val="38996224"/>
        <c:axId val="38998016"/>
      </c:barChart>
      <c:catAx>
        <c:axId val="389962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98016"/>
        <c:crosses val="autoZero"/>
        <c:auto val="1"/>
        <c:lblAlgn val="ctr"/>
        <c:lblOffset val="100"/>
        <c:noMultiLvlLbl val="0"/>
      </c:catAx>
      <c:valAx>
        <c:axId val="38998016"/>
        <c:scaling>
          <c:orientation val="minMax"/>
          <c:max val="0.35000000000000003"/>
          <c:min val="-0.35000000000000003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Log odds ratios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96224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/>
              <a:t>Estimated</a:t>
            </a:r>
            <a:r>
              <a:rPr lang="en-US" sz="1800" b="1" baseline="0" dirty="0"/>
              <a:t> p</a:t>
            </a:r>
            <a:r>
              <a:rPr lang="en-US" sz="1800" b="1" dirty="0"/>
              <a:t>robability </a:t>
            </a:r>
            <a:r>
              <a:rPr lang="en-US" sz="1800" b="1" dirty="0" smtClean="0"/>
              <a:t>of</a:t>
            </a:r>
            <a:r>
              <a:rPr lang="en-US" sz="1800" b="1" baseline="0" dirty="0" smtClean="0"/>
              <a:t> </a:t>
            </a:r>
            <a:r>
              <a:rPr lang="en-US" sz="1800" b="1" dirty="0" smtClean="0"/>
              <a:t>excellent health, eleven countries,</a:t>
            </a:r>
          </a:p>
          <a:p>
            <a:pPr>
              <a:defRPr/>
            </a:pPr>
            <a:r>
              <a:rPr lang="en-US" sz="1800" b="1" dirty="0" smtClean="0"/>
              <a:t>by </a:t>
            </a:r>
            <a:r>
              <a:rPr lang="en-US" sz="1800" b="1" dirty="0"/>
              <a:t>level of </a:t>
            </a:r>
            <a:r>
              <a:rPr lang="en-US" sz="1800" b="1" dirty="0" smtClean="0"/>
              <a:t>religious</a:t>
            </a:r>
            <a:r>
              <a:rPr lang="en-US" sz="1800" b="1" baseline="0" dirty="0" smtClean="0"/>
              <a:t> participation, </a:t>
            </a:r>
            <a:r>
              <a:rPr lang="en-US" sz="1800" b="1" baseline="0" dirty="0"/>
              <a:t>based </a:t>
            </a:r>
            <a:r>
              <a:rPr lang="en-US" sz="1800" b="1" baseline="0" dirty="0" smtClean="0"/>
              <a:t>on mixed effects model</a:t>
            </a:r>
            <a:endParaRPr lang="en-US" sz="1800" b="1" dirty="0"/>
          </a:p>
        </c:rich>
      </c:tx>
      <c:layout>
        <c:manualLayout>
          <c:xMode val="edge"/>
          <c:yMode val="edge"/>
          <c:x val="7.5495221116228389E-2"/>
          <c:y val="2.55888456811267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469593862280512E-2"/>
          <c:y val="0.19176774596522334"/>
          <c:w val="0.74119875924600331"/>
          <c:h val="0.69774452123336905"/>
        </c:manualLayout>
      </c:layout>
      <c:lineChart>
        <c:grouping val="standard"/>
        <c:varyColors val="0"/>
        <c:ser>
          <c:idx val="1"/>
          <c:order val="0"/>
          <c:tx>
            <c:strRef>
              <c:f>'Predicted probs'!$C$66</c:f>
              <c:strCache>
                <c:ptCount val="1"/>
                <c:pt idx="0">
                  <c:v>USA</c:v>
                </c:pt>
              </c:strCache>
            </c:strRef>
          </c:tx>
          <c:spPr>
            <a:ln w="762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'Predicted probs'!$D$63:$F$63</c:f>
              <c:strCache>
                <c:ptCount val="3"/>
                <c:pt idx="0">
                  <c:v>Minimum participation</c:v>
                </c:pt>
                <c:pt idx="1">
                  <c:v>Average participation</c:v>
                </c:pt>
                <c:pt idx="2">
                  <c:v>Maximum participation</c:v>
                </c:pt>
              </c:strCache>
            </c:strRef>
          </c:cat>
          <c:val>
            <c:numRef>
              <c:f>'Predicted probs'!$D$66:$F$66</c:f>
              <c:numCache>
                <c:formatCode>0.000</c:formatCode>
                <c:ptCount val="3"/>
                <c:pt idx="0">
                  <c:v>0.27996508599269831</c:v>
                </c:pt>
                <c:pt idx="1">
                  <c:v>0.34453188932810253</c:v>
                </c:pt>
                <c:pt idx="2">
                  <c:v>0.41539872294717306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98-4D86-A707-8EC149CC2182}"/>
            </c:ext>
          </c:extLst>
        </c:ser>
        <c:ser>
          <c:idx val="5"/>
          <c:order val="1"/>
          <c:tx>
            <c:strRef>
              <c:f>'Predicted probs'!$C$74</c:f>
              <c:strCache>
                <c:ptCount val="1"/>
                <c:pt idx="0">
                  <c:v>Thailand</c:v>
                </c:pt>
              </c:strCache>
            </c:strRef>
          </c:tx>
          <c:spPr>
            <a:ln w="762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'Predicted probs'!$D$63:$F$63</c:f>
              <c:strCache>
                <c:ptCount val="3"/>
                <c:pt idx="0">
                  <c:v>Minimum participation</c:v>
                </c:pt>
                <c:pt idx="1">
                  <c:v>Average participation</c:v>
                </c:pt>
                <c:pt idx="2">
                  <c:v>Maximum participation</c:v>
                </c:pt>
              </c:strCache>
            </c:strRef>
          </c:cat>
          <c:val>
            <c:numRef>
              <c:f>'Predicted probs'!$D$74:$F$74</c:f>
              <c:numCache>
                <c:formatCode>0.000</c:formatCode>
                <c:ptCount val="3"/>
                <c:pt idx="0">
                  <c:v>0.27200000000000002</c:v>
                </c:pt>
                <c:pt idx="1">
                  <c:v>0.315</c:v>
                </c:pt>
                <c:pt idx="2">
                  <c:v>0.36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98-4D86-A707-8EC149CC2182}"/>
            </c:ext>
          </c:extLst>
        </c:ser>
        <c:ser>
          <c:idx val="9"/>
          <c:order val="2"/>
          <c:tx>
            <c:strRef>
              <c:f>'Predicted probs'!$C$69</c:f>
              <c:strCache>
                <c:ptCount val="1"/>
                <c:pt idx="0">
                  <c:v>Pakistan</c:v>
                </c:pt>
              </c:strCache>
            </c:strRef>
          </c:tx>
          <c:spPr>
            <a:ln w="7620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'Predicted probs'!$D$63:$F$63</c:f>
              <c:strCache>
                <c:ptCount val="3"/>
                <c:pt idx="0">
                  <c:v>Minimum participation</c:v>
                </c:pt>
                <c:pt idx="1">
                  <c:v>Average participation</c:v>
                </c:pt>
                <c:pt idx="2">
                  <c:v>Maximum participation</c:v>
                </c:pt>
              </c:strCache>
            </c:strRef>
          </c:cat>
          <c:val>
            <c:numRef>
              <c:f>'Predicted probs'!$D$69:$F$69</c:f>
              <c:numCache>
                <c:formatCode>0.000</c:formatCode>
                <c:ptCount val="3"/>
                <c:pt idx="0">
                  <c:v>0.30611580553471041</c:v>
                </c:pt>
                <c:pt idx="1">
                  <c:v>0.27780936507665788</c:v>
                </c:pt>
                <c:pt idx="2">
                  <c:v>0.2511729318125363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798-4D86-A707-8EC149CC2182}"/>
            </c:ext>
          </c:extLst>
        </c:ser>
        <c:ser>
          <c:idx val="8"/>
          <c:order val="3"/>
          <c:tx>
            <c:strRef>
              <c:f>'Predicted probs'!$C$68</c:f>
              <c:strCache>
                <c:ptCount val="1"/>
                <c:pt idx="0">
                  <c:v>Brazil</c:v>
                </c:pt>
              </c:strCache>
            </c:strRef>
          </c:tx>
          <c:spPr>
            <a:ln w="7620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'Predicted probs'!$D$63:$F$63</c:f>
              <c:strCache>
                <c:ptCount val="3"/>
                <c:pt idx="0">
                  <c:v>Minimum participation</c:v>
                </c:pt>
                <c:pt idx="1">
                  <c:v>Average participation</c:v>
                </c:pt>
                <c:pt idx="2">
                  <c:v>Maximum participation</c:v>
                </c:pt>
              </c:strCache>
            </c:strRef>
          </c:cat>
          <c:val>
            <c:numRef>
              <c:f>'Predicted probs'!$D$68:$F$68</c:f>
              <c:numCache>
                <c:formatCode>0.000</c:formatCode>
                <c:ptCount val="3"/>
                <c:pt idx="0">
                  <c:v>0.22688025127238809</c:v>
                </c:pt>
                <c:pt idx="1">
                  <c:v>0.23551406353977855</c:v>
                </c:pt>
                <c:pt idx="2">
                  <c:v>0.24437257928602307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98-4D86-A707-8EC149CC2182}"/>
            </c:ext>
          </c:extLst>
        </c:ser>
        <c:ser>
          <c:idx val="7"/>
          <c:order val="4"/>
          <c:tx>
            <c:strRef>
              <c:f>'Predicted probs'!$C$73</c:f>
              <c:strCache>
                <c:ptCount val="1"/>
                <c:pt idx="0">
                  <c:v>Japan</c:v>
                </c:pt>
              </c:strCache>
            </c:strRef>
          </c:tx>
          <c:spPr>
            <a:ln w="7620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'Predicted probs'!$D$63:$F$63</c:f>
              <c:strCache>
                <c:ptCount val="3"/>
                <c:pt idx="0">
                  <c:v>Minimum participation</c:v>
                </c:pt>
                <c:pt idx="1">
                  <c:v>Average participation</c:v>
                </c:pt>
                <c:pt idx="2">
                  <c:v>Maximum participation</c:v>
                </c:pt>
              </c:strCache>
            </c:strRef>
          </c:cat>
          <c:val>
            <c:numRef>
              <c:f>'Predicted probs'!$D$73:$F$73</c:f>
              <c:numCache>
                <c:formatCode>0.000</c:formatCode>
                <c:ptCount val="3"/>
                <c:pt idx="0">
                  <c:v>0.13784069831430423</c:v>
                </c:pt>
                <c:pt idx="1">
                  <c:v>0.17224333684733972</c:v>
                </c:pt>
                <c:pt idx="2">
                  <c:v>0.21310989989264273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798-4D86-A707-8EC149CC2182}"/>
            </c:ext>
          </c:extLst>
        </c:ser>
        <c:ser>
          <c:idx val="3"/>
          <c:order val="5"/>
          <c:tx>
            <c:strRef>
              <c:f>'Predicted probs'!$C$67</c:f>
              <c:strCache>
                <c:ptCount val="1"/>
                <c:pt idx="0">
                  <c:v>Indonesia</c:v>
                </c:pt>
              </c:strCache>
            </c:strRef>
          </c:tx>
          <c:spPr>
            <a:ln w="7620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'Predicted probs'!$D$63:$F$63</c:f>
              <c:strCache>
                <c:ptCount val="3"/>
                <c:pt idx="0">
                  <c:v>Minimum participation</c:v>
                </c:pt>
                <c:pt idx="1">
                  <c:v>Average participation</c:v>
                </c:pt>
                <c:pt idx="2">
                  <c:v>Maximum participation</c:v>
                </c:pt>
              </c:strCache>
            </c:strRef>
          </c:cat>
          <c:val>
            <c:numRef>
              <c:f>'Predicted probs'!$D$67:$F$67</c:f>
              <c:numCache>
                <c:formatCode>0.000</c:formatCode>
                <c:ptCount val="3"/>
                <c:pt idx="0">
                  <c:v>0.17481198967314815</c:v>
                </c:pt>
                <c:pt idx="1">
                  <c:v>0.19010762643341617</c:v>
                </c:pt>
                <c:pt idx="2">
                  <c:v>0.2064068341667632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798-4D86-A707-8EC149CC2182}"/>
            </c:ext>
          </c:extLst>
        </c:ser>
        <c:ser>
          <c:idx val="10"/>
          <c:order val="6"/>
          <c:tx>
            <c:strRef>
              <c:f>'Predicted probs'!$C$65</c:f>
              <c:strCache>
                <c:ptCount val="1"/>
                <c:pt idx="0">
                  <c:v>India</c:v>
                </c:pt>
              </c:strCache>
            </c:strRef>
          </c:tx>
          <c:spPr>
            <a:ln w="7620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'Predicted probs'!$D$63:$F$63</c:f>
              <c:strCache>
                <c:ptCount val="3"/>
                <c:pt idx="0">
                  <c:v>Minimum participation</c:v>
                </c:pt>
                <c:pt idx="1">
                  <c:v>Average participation</c:v>
                </c:pt>
                <c:pt idx="2">
                  <c:v>Maximum participation</c:v>
                </c:pt>
              </c:strCache>
            </c:strRef>
          </c:cat>
          <c:val>
            <c:numRef>
              <c:f>'Predicted probs'!$D$65:$F$65</c:f>
              <c:numCache>
                <c:formatCode>0.000</c:formatCode>
                <c:ptCount val="3"/>
                <c:pt idx="0">
                  <c:v>0.20521412378375914</c:v>
                </c:pt>
                <c:pt idx="1">
                  <c:v>0.20036110195070578</c:v>
                </c:pt>
                <c:pt idx="2">
                  <c:v>0.19559460331924716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798-4D86-A707-8EC149CC2182}"/>
            </c:ext>
          </c:extLst>
        </c:ser>
        <c:ser>
          <c:idx val="4"/>
          <c:order val="7"/>
          <c:tx>
            <c:strRef>
              <c:f>'Predicted probs'!$C$64</c:f>
              <c:strCache>
                <c:ptCount val="1"/>
                <c:pt idx="0">
                  <c:v>China</c:v>
                </c:pt>
              </c:strCache>
            </c:strRef>
          </c:tx>
          <c:spPr>
            <a:ln w="762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'Predicted probs'!$D$63:$F$63</c:f>
              <c:strCache>
                <c:ptCount val="3"/>
                <c:pt idx="0">
                  <c:v>Minimum participation</c:v>
                </c:pt>
                <c:pt idx="1">
                  <c:v>Average participation</c:v>
                </c:pt>
                <c:pt idx="2">
                  <c:v>Maximum participation</c:v>
                </c:pt>
              </c:strCache>
            </c:strRef>
          </c:cat>
          <c:val>
            <c:numRef>
              <c:f>'Predicted probs'!$D$64:$F$64</c:f>
              <c:numCache>
                <c:formatCode>0.000</c:formatCode>
                <c:ptCount val="3"/>
                <c:pt idx="0">
                  <c:v>0.21900951334182928</c:v>
                </c:pt>
                <c:pt idx="1">
                  <c:v>0.18465637269184276</c:v>
                </c:pt>
                <c:pt idx="2">
                  <c:v>0.15462490656185424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798-4D86-A707-8EC149CC2182}"/>
            </c:ext>
          </c:extLst>
        </c:ser>
        <c:ser>
          <c:idx val="2"/>
          <c:order val="8"/>
          <c:tx>
            <c:strRef>
              <c:f>'Predicted probs'!$C$70</c:f>
              <c:strCache>
                <c:ptCount val="1"/>
                <c:pt idx="0">
                  <c:v>Nigeria</c:v>
                </c:pt>
              </c:strCache>
            </c:strRef>
          </c:tx>
          <c:spPr>
            <a:ln w="762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'Predicted probs'!$D$63:$F$63</c:f>
              <c:strCache>
                <c:ptCount val="3"/>
                <c:pt idx="0">
                  <c:v>Minimum participation</c:v>
                </c:pt>
                <c:pt idx="1">
                  <c:v>Average participation</c:v>
                </c:pt>
                <c:pt idx="2">
                  <c:v>Maximum participation</c:v>
                </c:pt>
              </c:strCache>
            </c:strRef>
          </c:cat>
          <c:val>
            <c:numRef>
              <c:f>'Predicted probs'!$D$70:$F$70</c:f>
              <c:numCache>
                <c:formatCode>0.000</c:formatCode>
                <c:ptCount val="3"/>
                <c:pt idx="0">
                  <c:v>0.11371885515525459</c:v>
                </c:pt>
                <c:pt idx="1">
                  <c:v>0.12829340794421107</c:v>
                </c:pt>
                <c:pt idx="2">
                  <c:v>0.14443147695995051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798-4D86-A707-8EC149CC2182}"/>
            </c:ext>
          </c:extLst>
        </c:ser>
        <c:ser>
          <c:idx val="0"/>
          <c:order val="9"/>
          <c:tx>
            <c:strRef>
              <c:f>'Predicted probs'!$C$71</c:f>
              <c:strCache>
                <c:ptCount val="1"/>
                <c:pt idx="0">
                  <c:v>Bangladesh</c:v>
                </c:pt>
              </c:strCache>
            </c:strRef>
          </c:tx>
          <c:spPr>
            <a:ln w="762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'Predicted probs'!$D$63:$F$63</c:f>
              <c:strCache>
                <c:ptCount val="3"/>
                <c:pt idx="0">
                  <c:v>Minimum participation</c:v>
                </c:pt>
                <c:pt idx="1">
                  <c:v>Average participation</c:v>
                </c:pt>
                <c:pt idx="2">
                  <c:v>Maximum participation</c:v>
                </c:pt>
              </c:strCache>
            </c:strRef>
          </c:cat>
          <c:val>
            <c:numRef>
              <c:f>'Predicted probs'!$D$71:$F$71</c:f>
              <c:numCache>
                <c:formatCode>0.000</c:formatCode>
                <c:ptCount val="3"/>
                <c:pt idx="0">
                  <c:v>9.7346129225725053E-2</c:v>
                </c:pt>
                <c:pt idx="1">
                  <c:v>0.10012134735187272</c:v>
                </c:pt>
                <c:pt idx="2">
                  <c:v>0.10296665844794584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1798-4D86-A707-8EC149CC2182}"/>
            </c:ext>
          </c:extLst>
        </c:ser>
        <c:ser>
          <c:idx val="6"/>
          <c:order val="10"/>
          <c:tx>
            <c:strRef>
              <c:f>'Predicted probs'!$C$72</c:f>
              <c:strCache>
                <c:ptCount val="1"/>
                <c:pt idx="0">
                  <c:v>Russia</c:v>
                </c:pt>
              </c:strCache>
            </c:strRef>
          </c:tx>
          <c:spPr>
            <a:ln w="7620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'Predicted probs'!$D$63:$F$63</c:f>
              <c:strCache>
                <c:ptCount val="3"/>
                <c:pt idx="0">
                  <c:v>Minimum participation</c:v>
                </c:pt>
                <c:pt idx="1">
                  <c:v>Average participation</c:v>
                </c:pt>
                <c:pt idx="2">
                  <c:v>Maximum participation</c:v>
                </c:pt>
              </c:strCache>
            </c:strRef>
          </c:cat>
          <c:val>
            <c:numRef>
              <c:f>'Predicted probs'!$D$72:$F$72</c:f>
              <c:numCache>
                <c:formatCode>0.000</c:formatCode>
                <c:ptCount val="3"/>
                <c:pt idx="0">
                  <c:v>8.6103568107220974E-2</c:v>
                </c:pt>
                <c:pt idx="1">
                  <c:v>9.0434432648380469E-2</c:v>
                </c:pt>
                <c:pt idx="2">
                  <c:v>9.4960497721981341E-2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1798-4D86-A707-8EC149CC21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05916000"/>
        <c:axId val="2005919328"/>
      </c:lineChart>
      <c:catAx>
        <c:axId val="20059160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/>
                  <a:t>Level of religious participation</a:t>
                </a:r>
              </a:p>
            </c:rich>
          </c:tx>
          <c:layout>
            <c:manualLayout>
              <c:xMode val="edge"/>
              <c:yMode val="edge"/>
              <c:x val="0.30917406346933907"/>
              <c:y val="0.950662806855025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5919328"/>
        <c:crosses val="autoZero"/>
        <c:auto val="1"/>
        <c:lblAlgn val="ctr"/>
        <c:lblOffset val="100"/>
        <c:noMultiLvlLbl val="0"/>
      </c:catAx>
      <c:valAx>
        <c:axId val="2005919328"/>
        <c:scaling>
          <c:orientation val="minMax"/>
          <c:max val="0.4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5916000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2852275541029075"/>
          <c:y val="0.20388047121086955"/>
          <c:w val="0.17147722731436488"/>
          <c:h val="0.590208236787491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Percent that say they are religious</a:t>
            </a:r>
            <a:r>
              <a:rPr lang="en-US" baseline="0" dirty="0" smtClean="0"/>
              <a:t> and/or spiritual in selected countries, WVS data</a:t>
            </a:r>
            <a:endParaRPr lang="en-US" dirty="0"/>
          </a:p>
        </c:rich>
      </c:tx>
      <c:layout>
        <c:manualLayout>
          <c:xMode val="edge"/>
          <c:yMode val="edge"/>
          <c:x val="9.6017691298203117E-2"/>
          <c:y val="2.8966850034156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184414067988141"/>
          <c:y val="0.13190824008841001"/>
          <c:w val="0.7020194831415304"/>
          <c:h val="0.8161032255836441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Religious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3"/>
                <c:pt idx="0">
                  <c:v>China</c:v>
                </c:pt>
                <c:pt idx="1">
                  <c:v>India</c:v>
                </c:pt>
                <c:pt idx="2">
                  <c:v>USA</c:v>
                </c:pt>
                <c:pt idx="3">
                  <c:v>Brazil</c:v>
                </c:pt>
                <c:pt idx="4">
                  <c:v>Nigeria</c:v>
                </c:pt>
                <c:pt idx="5">
                  <c:v>Pakistan</c:v>
                </c:pt>
                <c:pt idx="6">
                  <c:v>Russia</c:v>
                </c:pt>
                <c:pt idx="7">
                  <c:v>Japan</c:v>
                </c:pt>
                <c:pt idx="8">
                  <c:v>Mexico</c:v>
                </c:pt>
                <c:pt idx="9">
                  <c:v>Philippines</c:v>
                </c:pt>
                <c:pt idx="10">
                  <c:v>Germany</c:v>
                </c:pt>
                <c:pt idx="11">
                  <c:v>Turkey</c:v>
                </c:pt>
                <c:pt idx="12">
                  <c:v>Thailand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12.9</c:v>
                </c:pt>
                <c:pt idx="1">
                  <c:v>78.3</c:v>
                </c:pt>
                <c:pt idx="2">
                  <c:v>67.900000000000006</c:v>
                </c:pt>
                <c:pt idx="3">
                  <c:v>81.2</c:v>
                </c:pt>
                <c:pt idx="4">
                  <c:v>95.8</c:v>
                </c:pt>
                <c:pt idx="5">
                  <c:v>99.8</c:v>
                </c:pt>
                <c:pt idx="6">
                  <c:v>61.2</c:v>
                </c:pt>
                <c:pt idx="7">
                  <c:v>25.4</c:v>
                </c:pt>
                <c:pt idx="8">
                  <c:v>74.7</c:v>
                </c:pt>
                <c:pt idx="9">
                  <c:v>80.8</c:v>
                </c:pt>
                <c:pt idx="10">
                  <c:v>50.9</c:v>
                </c:pt>
                <c:pt idx="11">
                  <c:v>85</c:v>
                </c:pt>
                <c:pt idx="12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20-4209-8C02-8243195AAF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Spiritual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3"/>
                <c:pt idx="0">
                  <c:v>China</c:v>
                </c:pt>
                <c:pt idx="1">
                  <c:v>India</c:v>
                </c:pt>
                <c:pt idx="2">
                  <c:v>USA</c:v>
                </c:pt>
                <c:pt idx="3">
                  <c:v>Brazil</c:v>
                </c:pt>
                <c:pt idx="4">
                  <c:v>Nigeria</c:v>
                </c:pt>
                <c:pt idx="5">
                  <c:v>Pakistan</c:v>
                </c:pt>
                <c:pt idx="6">
                  <c:v>Russia</c:v>
                </c:pt>
                <c:pt idx="7">
                  <c:v>Japan</c:v>
                </c:pt>
                <c:pt idx="8">
                  <c:v>Mexico</c:v>
                </c:pt>
                <c:pt idx="9">
                  <c:v>Philippines</c:v>
                </c:pt>
                <c:pt idx="10">
                  <c:v>Germany</c:v>
                </c:pt>
                <c:pt idx="11">
                  <c:v>Turkey</c:v>
                </c:pt>
                <c:pt idx="12">
                  <c:v>Thailand</c:v>
                </c:pt>
              </c:strCache>
            </c:str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50.2</c:v>
                </c:pt>
                <c:pt idx="1">
                  <c:v>66.400000000000006</c:v>
                </c:pt>
                <c:pt idx="2">
                  <c:v>77.8</c:v>
                </c:pt>
                <c:pt idx="3">
                  <c:v>79.900000000000006</c:v>
                </c:pt>
                <c:pt idx="4">
                  <c:v>92.4</c:v>
                </c:pt>
                <c:pt idx="5">
                  <c:v>82.7</c:v>
                </c:pt>
                <c:pt idx="6">
                  <c:v>71.099999999999994</c:v>
                </c:pt>
                <c:pt idx="7">
                  <c:v>79.2</c:v>
                </c:pt>
                <c:pt idx="8">
                  <c:v>80.8</c:v>
                </c:pt>
                <c:pt idx="9">
                  <c:v>92</c:v>
                </c:pt>
                <c:pt idx="10">
                  <c:v>69.900000000000006</c:v>
                </c:pt>
                <c:pt idx="11">
                  <c:v>88.5</c:v>
                </c:pt>
                <c:pt idx="12">
                  <c:v>81.400000000000006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20-4209-8C02-8243195AAF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6"/>
        <c:axId val="384060320"/>
        <c:axId val="384059536"/>
      </c:barChart>
      <c:catAx>
        <c:axId val="3840603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059536"/>
        <c:crosses val="autoZero"/>
        <c:auto val="1"/>
        <c:lblAlgn val="ctr"/>
        <c:lblOffset val="100"/>
        <c:noMultiLvlLbl val="0"/>
      </c:catAx>
      <c:valAx>
        <c:axId val="384059536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06032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430509287300625"/>
          <c:y val="0.41109409269046859"/>
          <c:w val="0.16569490712699375"/>
          <c:h val="0.137766152518606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0.78919</cdr:x>
      <cdr:y>0.46632</cdr:y>
    </cdr:from>
    <cdr:to>
      <cdr:x>0.83335</cdr:x>
      <cdr:y>0.52437</cdr:y>
    </cdr:to>
    <cdr:sp macro="" textlink="">
      <cdr:nvSpPr>
        <cdr:cNvPr id="2" name="Text Box 1"/>
        <cdr:cNvSpPr txBox="1"/>
      </cdr:nvSpPr>
      <cdr:spPr>
        <a:xfrm xmlns:a="http://schemas.openxmlformats.org/drawingml/2006/main">
          <a:off x="6578930" y="2956956"/>
          <a:ext cx="368135" cy="3681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0.39864</cdr:x>
      <cdr:y>0.23883</cdr:y>
    </cdr:from>
    <cdr:to>
      <cdr:x>0.4428</cdr:x>
      <cdr:y>0.29514</cdr:y>
    </cdr:to>
    <cdr:sp macro="" textlink="">
      <cdr:nvSpPr>
        <cdr:cNvPr id="3" name="Rectangle 2"/>
        <cdr:cNvSpPr/>
      </cdr:nvSpPr>
      <cdr:spPr>
        <a:xfrm xmlns:a="http://schemas.openxmlformats.org/drawingml/2006/main">
          <a:off x="3014633" y="1419483"/>
          <a:ext cx="333948" cy="334684"/>
        </a:xfrm>
        <a:prstGeom xmlns:a="http://schemas.openxmlformats.org/drawingml/2006/main" prst="rect">
          <a:avLst/>
        </a:prstGeom>
        <a:solidFill xmlns:a="http://schemas.openxmlformats.org/drawingml/2006/main">
          <a:schemeClr val="tx1">
            <a:lumMod val="75000"/>
            <a:lumOff val="25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0.39818</cdr:x>
      <cdr:y>0.30279</cdr:y>
    </cdr:from>
    <cdr:to>
      <cdr:x>0.44235</cdr:x>
      <cdr:y>0.3591</cdr:y>
    </cdr:to>
    <cdr:sp macro="" textlink="">
      <cdr:nvSpPr>
        <cdr:cNvPr id="4" name="Rectangle 3"/>
        <cdr:cNvSpPr/>
      </cdr:nvSpPr>
      <cdr:spPr>
        <a:xfrm xmlns:a="http://schemas.openxmlformats.org/drawingml/2006/main">
          <a:off x="3011144" y="1799668"/>
          <a:ext cx="334023" cy="334684"/>
        </a:xfrm>
        <a:prstGeom xmlns:a="http://schemas.openxmlformats.org/drawingml/2006/main" prst="rect">
          <a:avLst/>
        </a:prstGeom>
        <a:solidFill xmlns:a="http://schemas.openxmlformats.org/drawingml/2006/main">
          <a:schemeClr val="tx1">
            <a:lumMod val="5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0.39818</cdr:x>
      <cdr:y>0.36585</cdr:y>
    </cdr:from>
    <cdr:to>
      <cdr:x>0.44235</cdr:x>
      <cdr:y>0.42217</cdr:y>
    </cdr:to>
    <cdr:sp macro="" textlink="">
      <cdr:nvSpPr>
        <cdr:cNvPr id="5" name="Rectangle 4"/>
        <cdr:cNvSpPr/>
      </cdr:nvSpPr>
      <cdr:spPr>
        <a:xfrm xmlns:a="http://schemas.openxmlformats.org/drawingml/2006/main">
          <a:off x="3011144" y="2174470"/>
          <a:ext cx="334023" cy="3347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lumMod val="85000"/>
          </a:schemeClr>
        </a:solidFill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0.43846</cdr:x>
      <cdr:y>0.22645</cdr:y>
    </cdr:from>
    <cdr:to>
      <cdr:x>0.72235</cdr:x>
      <cdr:y>0.30635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315695" y="1345940"/>
          <a:ext cx="2146852" cy="4749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100" dirty="0">
              <a:solidFill>
                <a:schemeClr val="accent3"/>
              </a:solidFill>
              <a:effectLst/>
              <a:latin typeface="+mn-lt"/>
              <a:ea typeface="+mn-ea"/>
              <a:cs typeface="+mn-cs"/>
            </a:rPr>
            <a:t>At least one country in group significant at p &lt; .05</a:t>
          </a:r>
        </a:p>
        <a:p xmlns:a="http://schemas.openxmlformats.org/drawingml/2006/main">
          <a:endParaRPr lang="en-US" sz="1100" dirty="0">
            <a:solidFill>
              <a:schemeClr val="accent3"/>
            </a:solidFill>
          </a:endParaRPr>
        </a:p>
      </cdr:txBody>
    </cdr:sp>
  </cdr:relSizeAnchor>
  <cdr:relSizeAnchor xmlns:cdr="http://schemas.openxmlformats.org/drawingml/2006/chartDrawing">
    <cdr:from>
      <cdr:x>0.43635</cdr:x>
      <cdr:y>0.2931</cdr:y>
    </cdr:from>
    <cdr:to>
      <cdr:x>0.69526</cdr:x>
      <cdr:y>0.36153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3299792" y="1742087"/>
          <a:ext cx="1957932" cy="4067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100" dirty="0">
              <a:solidFill>
                <a:schemeClr val="accent3"/>
              </a:solidFill>
              <a:effectLst/>
              <a:latin typeface="+mn-lt"/>
              <a:ea typeface="+mn-ea"/>
              <a:cs typeface="+mn-cs"/>
            </a:rPr>
            <a:t>At least one country in group significant at p &lt; .10</a:t>
          </a:r>
        </a:p>
        <a:p xmlns:a="http://schemas.openxmlformats.org/drawingml/2006/main">
          <a:endParaRPr lang="en-US" sz="1100" dirty="0">
            <a:solidFill>
              <a:schemeClr val="accent3"/>
            </a:solidFill>
          </a:endParaRPr>
        </a:p>
      </cdr:txBody>
    </cdr:sp>
  </cdr:relSizeAnchor>
  <cdr:relSizeAnchor xmlns:cdr="http://schemas.openxmlformats.org/drawingml/2006/chartDrawing">
    <cdr:from>
      <cdr:x>0.4414</cdr:x>
      <cdr:y>0.37022</cdr:y>
    </cdr:from>
    <cdr:to>
      <cdr:x>0.64479</cdr:x>
      <cdr:y>0.43865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3337983" y="2200465"/>
          <a:ext cx="1538079" cy="4067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100" dirty="0">
              <a:solidFill>
                <a:schemeClr val="accent3"/>
              </a:solidFill>
              <a:effectLst/>
              <a:latin typeface="+mn-lt"/>
              <a:ea typeface="+mn-ea"/>
              <a:cs typeface="+mn-cs"/>
            </a:rPr>
            <a:t>Not significant</a:t>
          </a:r>
        </a:p>
        <a:p xmlns:a="http://schemas.openxmlformats.org/drawingml/2006/main">
          <a:endParaRPr lang="en-US" sz="1100" dirty="0">
            <a:solidFill>
              <a:schemeClr val="accent3"/>
            </a:solidFill>
          </a:endParaRPr>
        </a:p>
      </cdr:txBody>
    </cdr:sp>
  </cdr:relSizeAnchor>
  <cdr:relSizeAnchor xmlns:cdr="http://schemas.openxmlformats.org/drawingml/2006/chartDrawing">
    <cdr:from>
      <cdr:x>0.68246</cdr:x>
      <cdr:y>0.6222</cdr:y>
    </cdr:from>
    <cdr:to>
      <cdr:x>0.99047</cdr:x>
      <cdr:y>0.74649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5160922" y="3698103"/>
          <a:ext cx="2329207" cy="7387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100" dirty="0">
              <a:solidFill>
                <a:schemeClr val="accent3"/>
              </a:solidFill>
              <a:effectLst/>
              <a:latin typeface="+mn-lt"/>
              <a:ea typeface="+mn-ea"/>
              <a:cs typeface="+mn-cs"/>
            </a:rPr>
            <a:t>*Within</a:t>
          </a:r>
          <a:r>
            <a:rPr lang="en-US" sz="1100" baseline="0" dirty="0">
              <a:solidFill>
                <a:schemeClr val="accent3"/>
              </a:solidFill>
              <a:effectLst/>
              <a:latin typeface="+mn-lt"/>
              <a:ea typeface="+mn-ea"/>
              <a:cs typeface="+mn-cs"/>
            </a:rPr>
            <a:t> country models adjust for sex, age and age-squared. </a:t>
          </a:r>
          <a:endParaRPr lang="en-US" sz="1100" dirty="0">
            <a:solidFill>
              <a:schemeClr val="accent3"/>
            </a:solidFill>
            <a:effectLst/>
            <a:latin typeface="+mn-lt"/>
            <a:ea typeface="+mn-ea"/>
            <a:cs typeface="+mn-cs"/>
          </a:endParaRPr>
        </a:p>
        <a:p xmlns:a="http://schemas.openxmlformats.org/drawingml/2006/main">
          <a:endParaRPr lang="en-U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0.68904</cdr:x>
      <cdr:y>0.11281</cdr:y>
    </cdr:from>
    <cdr:to>
      <cdr:x>0.74678</cdr:x>
      <cdr:y>0.21376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5679221" y="653303"/>
          <a:ext cx="475859" cy="584605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4F02AE8-CFE6-422E-A2CE-EF9DD93904C5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A264832-647E-4766-80DB-157D78E10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8087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12-18T08:27:02.4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23820 14788 28 0,'3'0'0'0,"6"0"-9"0,0-8 1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8495776-F0D0-4AB5-A57E-7F7C91C15485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6DFD912-9E8F-473D-824B-4AC32CABC8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387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FD912-9E8F-473D-824B-4AC32CABC89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904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FD912-9E8F-473D-824B-4AC32CABC89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456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E0154B-05C0-4F14-BAB5-5B115A4244E8}" type="slidenum">
              <a:rPr lang="en-US"/>
              <a:pPr/>
              <a:t>18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03350" y="709613"/>
            <a:ext cx="3709988" cy="278130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4770" y="3645932"/>
            <a:ext cx="5741388" cy="4259236"/>
          </a:xfrm>
          <a:noFill/>
          <a:ln/>
        </p:spPr>
        <p:txBody>
          <a:bodyPr/>
          <a:lstStyle/>
          <a:p>
            <a:pPr eaLnBrk="1" hangingPunct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89286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E0154B-05C0-4F14-BAB5-5B115A4244E8}" type="slidenum">
              <a:rPr lang="en-US"/>
              <a:pPr/>
              <a:t>19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63663" y="698500"/>
            <a:ext cx="3648075" cy="2735263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3586163"/>
            <a:ext cx="5616575" cy="4189412"/>
          </a:xfrm>
          <a:noFill/>
          <a:ln/>
        </p:spPr>
        <p:txBody>
          <a:bodyPr/>
          <a:lstStyle/>
          <a:p>
            <a:pPr eaLnBrk="1" hangingPunct="1"/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5732182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E0154B-05C0-4F14-BAB5-5B115A4244E8}" type="slidenum">
              <a:rPr lang="en-US"/>
              <a:pPr/>
              <a:t>20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03350" y="709613"/>
            <a:ext cx="3709988" cy="278130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4770" y="3645932"/>
            <a:ext cx="5741388" cy="4259236"/>
          </a:xfrm>
          <a:noFill/>
          <a:ln/>
        </p:spPr>
        <p:txBody>
          <a:bodyPr/>
          <a:lstStyle/>
          <a:p>
            <a:pPr eaLnBrk="1" hangingPunct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700443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E0154B-05C0-4F14-BAB5-5B115A4244E8}" type="slidenum">
              <a:rPr lang="en-US"/>
              <a:pPr/>
              <a:t>21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63663" y="698500"/>
            <a:ext cx="3648075" cy="2735263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3586163"/>
            <a:ext cx="5616575" cy="4189412"/>
          </a:xfrm>
          <a:noFill/>
          <a:ln/>
        </p:spPr>
        <p:txBody>
          <a:bodyPr/>
          <a:lstStyle/>
          <a:p>
            <a:pPr eaLnBrk="1" hangingPunct="1"/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4500419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7E3F70-78D0-47D5-BE54-7CF3B58187C0}" type="slidenum">
              <a:rPr lang="en-US"/>
              <a:pPr/>
              <a:t>30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03350" y="709613"/>
            <a:ext cx="3709988" cy="2781300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4770" y="3645932"/>
            <a:ext cx="5741388" cy="4259236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077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7E4AC-A5BC-44FD-9E81-32EB55AC8846}" type="datetime1">
              <a:rPr lang="en-US" smtClean="0"/>
              <a:t>1/11/2017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DC705-8EB2-47FC-A1A2-DEC54E2C5BCB}" type="datetime1">
              <a:rPr lang="en-US" smtClean="0"/>
              <a:t>1/11/2017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E8E2-DAE8-4BFC-9EEA-DFD73B716FA7}" type="datetime1">
              <a:rPr lang="en-US" smtClean="0"/>
              <a:t>1/11/2017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F86E-E7A3-45BF-8F0B-8F091091A6B5}" type="datetime1">
              <a:rPr lang="en-US" smtClean="0"/>
              <a:t>1/11/2017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012FA-DF55-473F-A021-F99E7A9F2F91}" type="datetime1">
              <a:rPr lang="en-US" smtClean="0"/>
              <a:t>1/11/2017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303A5-7188-4D6F-B7EE-AA57D469C435}" type="datetime1">
              <a:rPr lang="en-US" smtClean="0"/>
              <a:t>1/11/2017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2EC0-0960-4179-A3FF-B635457AF433}" type="datetime1">
              <a:rPr lang="en-US" smtClean="0"/>
              <a:t>1/11/2017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2EC80-3348-44DB-9688-45DF09D2203E}" type="datetime1">
              <a:rPr lang="en-US" smtClean="0"/>
              <a:t>1/11/2017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BD831C2D-F00F-4C63-8DBD-1523B5D429BB}" type="datetime1">
              <a:rPr lang="en-US" smtClean="0"/>
              <a:t>1/11/2017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6264D6FD-1475-4976-BD02-00660971E4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148D0-005E-4DB9-8D66-FBE34C5E3325}" type="datetime1">
              <a:rPr lang="en-US" smtClean="0"/>
              <a:t>1/11/2017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5BC63-5E4E-46FB-90DE-0DFEB1B86E2F}" type="datetime1">
              <a:rPr lang="en-US" smtClean="0"/>
              <a:t>1/11/2017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54398F4-FD19-43E4-A374-4AB353187361}" type="datetime1">
              <a:rPr lang="en-US" smtClean="0"/>
              <a:t>1/11/2017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6264D6FD-1475-4976-BD02-00660971E4F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chart" Target="../charts/chart7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ved=0ahUKEwjLlMiSocjLAhUCwWMKHVyEBfMQjRwIBw&amp;url=http://eastleyc.customer.netspace.net.au/longevity.htm&amp;psig=AFQjCNEsWad5WFiQD2sh73LJT41HwFR9dw&amp;ust=1458322577093855" TargetMode="External"/><Relationship Id="rId7" Type="http://schemas.openxmlformats.org/officeDocument/2006/relationships/image" Target="../media/image6.png"/><Relationship Id="rId2" Type="http://schemas.openxmlformats.org/officeDocument/2006/relationships/hyperlink" Target="http://www.google.com/url?sa=i&amp;rct=j&amp;q=&amp;esrc=s&amp;source=images&amp;cd=&amp;cad=rja&amp;uact=8&amp;ved=0ahUKEwjLlMiSocjLAhUCwWMKHVyEBfMQjRwIBw&amp;url=http://eastleyc.customer.netspace.net.au/longevity.htm&amp;psig=AFQjCNEsWad5WFiQD2sh73LJT41HwFR9dw&amp;ust=1458322577093855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11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blogs.worldbank.org/opendata/what-does-life-expectancy-birth-really-mean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chart" Target="../charts/chart8.xml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3.jpeg"/><Relationship Id="rId4" Type="http://schemas.openxmlformats.org/officeDocument/2006/relationships/chart" Target="../charts/char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chart" Target="../charts/chart1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chart" Target="../charts/chart12.xml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4.jpeg"/><Relationship Id="rId4" Type="http://schemas.openxmlformats.org/officeDocument/2006/relationships/chart" Target="../charts/char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chart" Target="../charts/char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5.emf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5" Type="http://schemas.openxmlformats.org/officeDocument/2006/relationships/image" Target="../media/image6.png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5.png"/><Relationship Id="rId4" Type="http://schemas.openxmlformats.org/officeDocument/2006/relationships/chart" Target="../charts/char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globalagingandcommunity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9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gif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4.jpeg"/><Relationship Id="rId4" Type="http://schemas.openxmlformats.org/officeDocument/2006/relationships/image" Target="../media/image5.gif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57200"/>
            <a:ext cx="8305800" cy="1975104"/>
          </a:xfrm>
        </p:spPr>
        <p:txBody>
          <a:bodyPr/>
          <a:lstStyle/>
          <a:p>
            <a:pPr algn="ctr"/>
            <a:r>
              <a:rPr lang="en-US" sz="3200" dirty="0" smtClean="0"/>
              <a:t>Spirituality, religiosity, and health in global perspective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85520" y="1564563"/>
            <a:ext cx="7772400" cy="150876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/>
              <a:t>Zachary Zimmer (Mount Saint Vincent University)</a:t>
            </a:r>
          </a:p>
          <a:p>
            <a:pPr algn="ctr"/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714625" y="4544426"/>
            <a:ext cx="3943350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smtClean="0"/>
              <a:t>Presentation to the College of Population Studies, </a:t>
            </a:r>
            <a:r>
              <a:rPr lang="en-US" sz="1300" b="1" dirty="0" err="1" smtClean="0"/>
              <a:t>Chulalongkorn</a:t>
            </a:r>
            <a:r>
              <a:rPr lang="en-US" sz="1300" b="1" dirty="0" smtClean="0"/>
              <a:t> University, Bangkok, Thailand.  December 19, 2016</a:t>
            </a:r>
          </a:p>
          <a:p>
            <a:endParaRPr lang="en-US" sz="1300" b="1" dirty="0"/>
          </a:p>
          <a:p>
            <a:r>
              <a:rPr lang="en-US" sz="1300" b="1" dirty="0" smtClean="0"/>
              <a:t>Funded by John Templeton Foundation Grant # 5751 “Liking spirituality and religiosity to life and health expectancy: A global comparative study.”</a:t>
            </a:r>
            <a:endParaRPr lang="en-US" sz="13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026" name="Picture 2" descr="MSVU LOGO (CMYK for Print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6371781"/>
            <a:ext cx="714375" cy="410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027" name="Picture 3" descr="Centre_on_Aging-colour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6381132"/>
            <a:ext cx="392878" cy="400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9" name="Picture 10" descr="http://www.pagefarm.net/wiki/images/4/4d/Yin_Yang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3200" y="3886200"/>
            <a:ext cx="2204720" cy="2133600"/>
          </a:xfrm>
          <a:prstGeom prst="rect">
            <a:avLst/>
          </a:prstGeom>
          <a:noFill/>
        </p:spPr>
      </p:pic>
      <p:pic>
        <p:nvPicPr>
          <p:cNvPr id="10" name="Picture 12" descr="http://www.buddhablends.com/images/gautam_buddha_in_meditation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" y="3581400"/>
            <a:ext cx="2000250" cy="2682738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765279"/>
            <a:ext cx="1828800" cy="1595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07817"/>
            <a:ext cx="6858000" cy="6212318"/>
          </a:xfrm>
          <a:prstGeom prst="rect">
            <a:avLst/>
          </a:prstGeom>
        </p:spPr>
      </p:pic>
      <p:pic>
        <p:nvPicPr>
          <p:cNvPr id="6" name="Picture 2" descr="MSVU LOGO (CMYK for Print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6371781"/>
            <a:ext cx="714375" cy="410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7" name="Picture 3" descr="Centre_on_Aging-colour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6381132"/>
            <a:ext cx="392878" cy="400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73" y="6346339"/>
            <a:ext cx="528292" cy="46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49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4670"/>
            <a:ext cx="7772400" cy="914400"/>
          </a:xfrm>
        </p:spPr>
        <p:txBody>
          <a:bodyPr/>
          <a:lstStyle/>
          <a:p>
            <a:pPr algn="ctr"/>
            <a:r>
              <a:rPr lang="en-US" sz="3200" b="1" dirty="0" smtClean="0"/>
              <a:t>Global ‘Population aging’</a:t>
            </a:r>
            <a:endParaRPr lang="en-US" sz="3200" b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" name="Picture 2" descr="MSVU LOGO (CMYK for Print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76587"/>
            <a:ext cx="905660" cy="51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1" name="Picture 3" descr="Centre_on_Aging-colour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945" y="6273412"/>
            <a:ext cx="506700" cy="503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57200" y="1143000"/>
            <a:ext cx="861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‘Population aging’ is ‘growth’ in the older segment of a population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57200" y="1694023"/>
            <a:ext cx="861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‘Population aging’ is occurring throughout the world </a:t>
            </a:r>
            <a:endParaRPr lang="en-US" dirty="0"/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2450126059"/>
              </p:ext>
            </p:extLst>
          </p:nvPr>
        </p:nvGraphicFramePr>
        <p:xfrm>
          <a:off x="485776" y="2427293"/>
          <a:ext cx="4114800" cy="3656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Chart 16"/>
          <p:cNvGraphicFramePr/>
          <p:nvPr>
            <p:extLst>
              <p:ext uri="{D42A27DB-BD31-4B8C-83A1-F6EECF244321}">
                <p14:modId xmlns:p14="http://schemas.microsoft.com/office/powerpoint/2010/main" val="859055353"/>
              </p:ext>
            </p:extLst>
          </p:nvPr>
        </p:nvGraphicFramePr>
        <p:xfrm>
          <a:off x="4619626" y="2427293"/>
          <a:ext cx="4114800" cy="3656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9" name="Straight Connector 18"/>
          <p:cNvCxnSpPr/>
          <p:nvPr/>
        </p:nvCxnSpPr>
        <p:spPr>
          <a:xfrm>
            <a:off x="4114800" y="6273412"/>
            <a:ext cx="914400" cy="0"/>
          </a:xfrm>
          <a:prstGeom prst="line">
            <a:avLst/>
          </a:prstGeom>
          <a:ln w="635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048250" y="6019432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0 to 14</a:t>
            </a:r>
            <a:endParaRPr lang="en-US" sz="2400" b="1" dirty="0">
              <a:solidFill>
                <a:srgbClr val="FFFF00"/>
              </a:solidFill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4126794" y="6578580"/>
            <a:ext cx="914400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067300" y="6315671"/>
            <a:ext cx="13716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60 +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895600" y="3276600"/>
            <a:ext cx="0" cy="2133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7010400" y="3276600"/>
            <a:ext cx="0" cy="2133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975" y="6294923"/>
            <a:ext cx="528292" cy="46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94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Graphic spid="17" grpId="0">
        <p:bldAsOne/>
      </p:bldGraphic>
      <p:bldP spid="20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4670"/>
            <a:ext cx="7772400" cy="914400"/>
          </a:xfrm>
        </p:spPr>
        <p:txBody>
          <a:bodyPr/>
          <a:lstStyle/>
          <a:p>
            <a:pPr algn="ctr"/>
            <a:r>
              <a:rPr lang="en-US" sz="3200" b="1" dirty="0" smtClean="0"/>
              <a:t>Reason 1: Drop in fertility</a:t>
            </a:r>
            <a:endParaRPr lang="en-US" sz="3200" b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0" name="Picture 2" descr="MSVU LOGO (CMYK for Print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76587"/>
            <a:ext cx="905660" cy="51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1" name="Picture 3" descr="Centre_on_Aging-colour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945" y="6273412"/>
            <a:ext cx="506700" cy="503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12245" y="1146746"/>
            <a:ext cx="861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When fertility declines, ‘older’ generations are large relative to ‘younger’. </a:t>
            </a:r>
            <a:endParaRPr lang="en-US" dirty="0"/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2121884807"/>
              </p:ext>
            </p:extLst>
          </p:nvPr>
        </p:nvGraphicFramePr>
        <p:xfrm>
          <a:off x="1600200" y="1516078"/>
          <a:ext cx="6019800" cy="4579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Straight Connector 3"/>
          <p:cNvCxnSpPr/>
          <p:nvPr/>
        </p:nvCxnSpPr>
        <p:spPr>
          <a:xfrm flipV="1">
            <a:off x="4495800" y="2057400"/>
            <a:ext cx="0" cy="3276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220" y="6306040"/>
            <a:ext cx="528292" cy="46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94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4670"/>
            <a:ext cx="7772400" cy="914400"/>
          </a:xfrm>
        </p:spPr>
        <p:txBody>
          <a:bodyPr/>
          <a:lstStyle/>
          <a:p>
            <a:pPr algn="ctr"/>
            <a:r>
              <a:rPr lang="en-US" sz="3200" b="1" dirty="0" smtClean="0"/>
              <a:t>Reason 2: Chance of living to old age increasing</a:t>
            </a:r>
            <a:endParaRPr lang="en-US" sz="3200" b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" name="Picture 2" descr="MSVU LOGO (CMYK for Print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76587"/>
            <a:ext cx="905660" cy="51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1" name="Picture 3" descr="Centre_on_Aging-colour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945" y="6273412"/>
            <a:ext cx="506700" cy="503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graphicFrame>
        <p:nvGraphicFramePr>
          <p:cNvPr id="22" name="Chart 21"/>
          <p:cNvGraphicFramePr/>
          <p:nvPr>
            <p:extLst>
              <p:ext uri="{D42A27DB-BD31-4B8C-83A1-F6EECF244321}">
                <p14:modId xmlns:p14="http://schemas.microsoft.com/office/powerpoint/2010/main" val="3201400904"/>
              </p:ext>
            </p:extLst>
          </p:nvPr>
        </p:nvGraphicFramePr>
        <p:xfrm>
          <a:off x="1420945" y="1676400"/>
          <a:ext cx="6019800" cy="4400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23" name="Straight Connector 22"/>
          <p:cNvCxnSpPr/>
          <p:nvPr/>
        </p:nvCxnSpPr>
        <p:spPr>
          <a:xfrm flipV="1">
            <a:off x="4343400" y="2266950"/>
            <a:ext cx="0" cy="3200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220" y="6306040"/>
            <a:ext cx="528292" cy="46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064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2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4670"/>
            <a:ext cx="7772400" cy="914400"/>
          </a:xfrm>
        </p:spPr>
        <p:txBody>
          <a:bodyPr/>
          <a:lstStyle/>
          <a:p>
            <a:pPr algn="ctr"/>
            <a:r>
              <a:rPr lang="en-US" sz="3200" b="1" dirty="0" smtClean="0"/>
              <a:t>Old people are more likely to live to advanced ages</a:t>
            </a:r>
            <a:endParaRPr lang="en-US" sz="3200" b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0" name="Picture 2" descr="MSVU LOGO (CMYK for Print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76587"/>
            <a:ext cx="905660" cy="51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1" name="Picture 3" descr="Centre_on_Aging-colour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945" y="6273412"/>
            <a:ext cx="506700" cy="503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graphicFrame>
        <p:nvGraphicFramePr>
          <p:cNvPr id="22" name="Chart 21"/>
          <p:cNvGraphicFramePr/>
          <p:nvPr>
            <p:extLst>
              <p:ext uri="{D42A27DB-BD31-4B8C-83A1-F6EECF244321}">
                <p14:modId xmlns:p14="http://schemas.microsoft.com/office/powerpoint/2010/main" val="3282957537"/>
              </p:ext>
            </p:extLst>
          </p:nvPr>
        </p:nvGraphicFramePr>
        <p:xfrm>
          <a:off x="1391435" y="1472812"/>
          <a:ext cx="60198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3" name="Straight Connector 12"/>
          <p:cNvCxnSpPr/>
          <p:nvPr/>
        </p:nvCxnSpPr>
        <p:spPr>
          <a:xfrm flipV="1">
            <a:off x="4267200" y="1905000"/>
            <a:ext cx="0" cy="3505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220" y="6306040"/>
            <a:ext cx="528292" cy="46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1447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4670"/>
            <a:ext cx="7772400" cy="914400"/>
          </a:xfrm>
        </p:spPr>
        <p:txBody>
          <a:bodyPr/>
          <a:lstStyle/>
          <a:p>
            <a:pPr algn="ctr"/>
            <a:r>
              <a:rPr lang="en-US" sz="3200" b="1" dirty="0" smtClean="0"/>
              <a:t>Number of Thais over 80 and under 5 </a:t>
            </a:r>
            <a:endParaRPr lang="en-US" sz="3200" b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0" name="Picture 2" descr="MSVU LOGO (CMYK for Print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76587"/>
            <a:ext cx="905660" cy="51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1" name="Picture 3" descr="Centre_on_Aging-colour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945" y="6273412"/>
            <a:ext cx="506700" cy="503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graphicFrame>
        <p:nvGraphicFramePr>
          <p:cNvPr id="22" name="Chart 21"/>
          <p:cNvGraphicFramePr/>
          <p:nvPr>
            <p:extLst>
              <p:ext uri="{D42A27DB-BD31-4B8C-83A1-F6EECF244321}">
                <p14:modId xmlns:p14="http://schemas.microsoft.com/office/powerpoint/2010/main" val="193202420"/>
              </p:ext>
            </p:extLst>
          </p:nvPr>
        </p:nvGraphicFramePr>
        <p:xfrm>
          <a:off x="990601" y="1066800"/>
          <a:ext cx="7725710" cy="5206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3" name="Straight Connector 12"/>
          <p:cNvCxnSpPr/>
          <p:nvPr/>
        </p:nvCxnSpPr>
        <p:spPr>
          <a:xfrm flipV="1">
            <a:off x="5105400" y="1371600"/>
            <a:ext cx="0" cy="4114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220" y="6306040"/>
            <a:ext cx="528292" cy="46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920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19200" y="153432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These combined forces have quite extreme effects on population composition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892633" y="1183848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/>
                </a:solidFill>
              </a:rPr>
              <a:t>Japan 2050</a:t>
            </a:r>
            <a:endParaRPr lang="en-US" b="1" dirty="0">
              <a:solidFill>
                <a:schemeClr val="accent3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705" y="1752600"/>
            <a:ext cx="6759457" cy="3298615"/>
          </a:xfrm>
          <a:prstGeom prst="rect">
            <a:avLst/>
          </a:prstGeom>
        </p:spPr>
      </p:pic>
      <p:pic>
        <p:nvPicPr>
          <p:cNvPr id="8" name="Picture 2" descr="MSVU LOGO (CMYK for Print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76587"/>
            <a:ext cx="905660" cy="51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9" name="Picture 3" descr="Centre_on_Aging-colour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945" y="6273412"/>
            <a:ext cx="506700" cy="503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220" y="6306040"/>
            <a:ext cx="528292" cy="46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02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305800" cy="914400"/>
          </a:xfrm>
        </p:spPr>
        <p:txBody>
          <a:bodyPr/>
          <a:lstStyle/>
          <a:p>
            <a:pPr algn="ctr"/>
            <a:r>
              <a:rPr lang="en-US" sz="3200" b="1" dirty="0" smtClean="0"/>
              <a:t>Summarizing the demographics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925" y="1247775"/>
            <a:ext cx="8077200" cy="4572000"/>
          </a:xfrm>
        </p:spPr>
        <p:txBody>
          <a:bodyPr>
            <a:normAutofit/>
          </a:bodyPr>
          <a:lstStyle/>
          <a:p>
            <a:pPr marL="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Globally, the population is aging and old people are living to ever advanced ages.</a:t>
            </a:r>
          </a:p>
          <a:p>
            <a:pPr marL="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This is a function of:</a:t>
            </a:r>
          </a:p>
          <a:p>
            <a:pPr marL="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672084" lvl="1">
              <a:buFont typeface="Arial" panose="020B0604020202020204" pitchFamily="34" charset="0"/>
              <a:buChar char="•"/>
            </a:pPr>
            <a:r>
              <a:rPr lang="en-US" sz="2000" b="1" dirty="0" smtClean="0"/>
              <a:t>Fertility decline</a:t>
            </a:r>
          </a:p>
          <a:p>
            <a:pPr marL="672084" lvl="1">
              <a:buFont typeface="Arial" panose="020B0604020202020204" pitchFamily="34" charset="0"/>
              <a:buChar char="•"/>
            </a:pPr>
            <a:r>
              <a:rPr lang="en-US" sz="2000" b="1" dirty="0" smtClean="0"/>
              <a:t>Greater likelihood of surviving to old age</a:t>
            </a:r>
          </a:p>
          <a:p>
            <a:pPr marL="672084" lvl="1">
              <a:buFont typeface="Arial" panose="020B0604020202020204" pitchFamily="34" charset="0"/>
              <a:buChar char="•"/>
            </a:pPr>
            <a:r>
              <a:rPr lang="en-US" sz="2000" b="1" dirty="0" smtClean="0"/>
              <a:t>Once old, good chance of living to a very old age</a:t>
            </a:r>
            <a:endParaRPr lang="en-US" sz="2000" b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" name="Picture 2" descr="MSVU LOGO (CMYK for Print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76587"/>
            <a:ext cx="905660" cy="51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6" name="Picture 3" descr="Centre_on_Aging-colour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945" y="6273412"/>
            <a:ext cx="506700" cy="503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220" y="6306040"/>
            <a:ext cx="528292" cy="46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33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305800" cy="914400"/>
          </a:xfrm>
        </p:spPr>
        <p:txBody>
          <a:bodyPr/>
          <a:lstStyle/>
          <a:p>
            <a:pPr algn="ctr"/>
            <a:r>
              <a:rPr lang="en-US" sz="3200" b="1" dirty="0"/>
              <a:t>W</a:t>
            </a:r>
            <a:r>
              <a:rPr lang="en-US" sz="3200" b="1" dirty="0" smtClean="0"/>
              <a:t>hat is the impact of </a:t>
            </a:r>
            <a:r>
              <a:rPr lang="en-US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population aging </a:t>
            </a:r>
            <a:r>
              <a:rPr lang="en-US" sz="3200" b="1" dirty="0" smtClean="0"/>
              <a:t>and </a:t>
            </a:r>
            <a:r>
              <a:rPr lang="en-US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increasing longevity</a:t>
            </a:r>
            <a:r>
              <a:rPr lang="en-US" sz="3200" b="1" dirty="0" smtClean="0"/>
              <a:t> on quality of life and costs of care?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27237"/>
            <a:ext cx="80772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* Demographically, the impact depends on:</a:t>
            </a:r>
            <a:endParaRPr lang="en-US" sz="24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838200" y="2971800"/>
            <a:ext cx="35052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762500" y="2971800"/>
            <a:ext cx="35052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4501729" y="28956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38200" y="3230563"/>
            <a:ext cx="8153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* Whether extra years of life are lived healthy or unhealthy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* Compression versus expansion of morbidity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* Heterogeneous compression</a:t>
            </a:r>
          </a:p>
          <a:p>
            <a:r>
              <a:rPr lang="en-US" sz="2400" b="1" dirty="0" smtClean="0"/>
              <a:t>	Idea that compression is occurring for subsets of the 	population</a:t>
            </a:r>
            <a:endParaRPr lang="en-US" sz="2400" b="1" dirty="0"/>
          </a:p>
          <a:p>
            <a:endParaRPr lang="en-US" sz="2400" b="1" dirty="0"/>
          </a:p>
          <a:p>
            <a:endParaRPr lang="en-US" sz="24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0" name="Picture 2" descr="MSVU LOGO (CMYK for Print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76587"/>
            <a:ext cx="905660" cy="51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1" name="Picture 3" descr="Centre_on_Aging-colour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945" y="6273412"/>
            <a:ext cx="506700" cy="503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220" y="6306040"/>
            <a:ext cx="528292" cy="4609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914400"/>
          </a:xfrm>
        </p:spPr>
        <p:txBody>
          <a:bodyPr/>
          <a:lstStyle/>
          <a:p>
            <a:pPr algn="ctr"/>
            <a:r>
              <a:rPr lang="en-US" sz="3200" b="1" dirty="0" smtClean="0"/>
              <a:t>Where does religion factor in?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8305800" cy="51054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400" b="1" dirty="0" smtClean="0"/>
              <a:t>* Based on past evidence, religion may be one characteristic influencing heterogeneous compression</a:t>
            </a:r>
          </a:p>
          <a:p>
            <a:pPr marL="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* Research in the U.S. has indicated religious people live longer and healthier lives than others</a:t>
            </a:r>
          </a:p>
          <a:p>
            <a:pPr marL="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 smtClean="0"/>
              <a:t>* Mechanisms</a:t>
            </a:r>
          </a:p>
          <a:p>
            <a:pPr marL="0" indent="0">
              <a:buNone/>
            </a:pPr>
            <a:r>
              <a:rPr lang="en-US" sz="2400" b="1" dirty="0"/>
              <a:t>	</a:t>
            </a:r>
            <a:r>
              <a:rPr lang="en-US" sz="2400" b="1" dirty="0" smtClean="0"/>
              <a:t>- Support</a:t>
            </a:r>
          </a:p>
          <a:p>
            <a:pPr marL="0" indent="0">
              <a:buNone/>
            </a:pPr>
            <a:r>
              <a:rPr lang="en-US" sz="2400" b="1" dirty="0"/>
              <a:t>	</a:t>
            </a:r>
            <a:r>
              <a:rPr lang="en-US" sz="2400" b="1" dirty="0" smtClean="0"/>
              <a:t>- Behaviors</a:t>
            </a:r>
          </a:p>
          <a:p>
            <a:pPr marL="0" indent="0">
              <a:buNone/>
            </a:pPr>
            <a:r>
              <a:rPr lang="en-US" sz="2400" b="1" dirty="0"/>
              <a:t>	</a:t>
            </a:r>
            <a:r>
              <a:rPr lang="en-US" sz="2400" b="1" dirty="0" smtClean="0"/>
              <a:t>- Stress</a:t>
            </a:r>
          </a:p>
          <a:p>
            <a:pPr marL="0" indent="0">
              <a:buNone/>
            </a:pPr>
            <a:r>
              <a:rPr lang="en-US" sz="2400" b="1" dirty="0"/>
              <a:t>	</a:t>
            </a:r>
            <a:r>
              <a:rPr lang="en-US" sz="2400" b="1" dirty="0" smtClean="0"/>
              <a:t>- Other psychosocial factors</a:t>
            </a:r>
          </a:p>
          <a:p>
            <a:pPr marL="0" indent="0">
              <a:buNone/>
            </a:pPr>
            <a:r>
              <a:rPr lang="en-US" sz="2400" b="1" dirty="0" smtClean="0"/>
              <a:t>	- Selectivity</a:t>
            </a:r>
          </a:p>
          <a:p>
            <a:pPr marL="0" indent="0">
              <a:buNone/>
            </a:pPr>
            <a:r>
              <a:rPr lang="en-US" sz="2400" b="1" dirty="0"/>
              <a:t>	</a:t>
            </a:r>
            <a:r>
              <a:rPr lang="en-US" sz="2400" b="1" dirty="0" smtClean="0"/>
              <a:t>- Reverse causality</a:t>
            </a:r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* Religion has some negative effects on health</a:t>
            </a:r>
          </a:p>
          <a:p>
            <a:pPr marL="0" indent="0">
              <a:buNone/>
            </a:pPr>
            <a:r>
              <a:rPr lang="en-US" sz="2400" b="1" dirty="0"/>
              <a:t>* </a:t>
            </a:r>
            <a:r>
              <a:rPr lang="en-US" sz="2400" b="1" dirty="0" smtClean="0"/>
              <a:t>People near the end of life may turn to religion for support and meaning</a:t>
            </a:r>
            <a:endParaRPr lang="en-US" sz="2400" b="1" dirty="0"/>
          </a:p>
          <a:p>
            <a:pPr marL="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0" indent="0">
              <a:buNone/>
            </a:pPr>
            <a:endParaRPr lang="en-US" sz="2400" b="1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2" descr="MSVU LOGO (CMYK for Print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76587"/>
            <a:ext cx="905660" cy="51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6" name="Picture 3" descr="Centre_on_Aging-colour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945" y="6273412"/>
            <a:ext cx="506700" cy="503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220" y="6306040"/>
            <a:ext cx="528292" cy="46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60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2" descr="MSVU LOGO (CMYK for Print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76587"/>
            <a:ext cx="905660" cy="51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6" name="Picture 3" descr="Centre_on_Aging-colour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945" y="6273412"/>
            <a:ext cx="506700" cy="503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graphicFrame>
        <p:nvGraphicFramePr>
          <p:cNvPr id="30" name="Chart 29"/>
          <p:cNvGraphicFramePr/>
          <p:nvPr>
            <p:extLst>
              <p:ext uri="{D42A27DB-BD31-4B8C-83A1-F6EECF244321}">
                <p14:modId xmlns:p14="http://schemas.microsoft.com/office/powerpoint/2010/main" val="3029417511"/>
              </p:ext>
            </p:extLst>
          </p:nvPr>
        </p:nvGraphicFramePr>
        <p:xfrm>
          <a:off x="790574" y="371474"/>
          <a:ext cx="8271295" cy="6181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775690" y="5351331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521826" y="4683672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934200" y="4343116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550953" y="2988973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741462" y="2659146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562600" y="199913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239000" y="1655802"/>
            <a:ext cx="35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648200" y="1311556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192672" y="6110585"/>
            <a:ext cx="4473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* Older significantly different from younger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305175" y="6381092"/>
            <a:ext cx="4473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   Note: Older = 60+  Younger = 18-39</a:t>
            </a:r>
            <a:endParaRPr 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685800" y="762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Older people tend to be more ‘religious’ than younger</a:t>
            </a:r>
            <a:endParaRPr lang="en-US" sz="2400" b="1" dirty="0">
              <a:solidFill>
                <a:srgbClr val="FFFF00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220" y="6306040"/>
            <a:ext cx="528292" cy="46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136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0" grpId="0">
        <p:bldAsOne/>
      </p:bldGraphic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914400"/>
          </a:xfrm>
        </p:spPr>
        <p:txBody>
          <a:bodyPr/>
          <a:lstStyle/>
          <a:p>
            <a:pPr algn="ctr"/>
            <a:r>
              <a:rPr lang="en-US" sz="3200" b="1" dirty="0" smtClean="0"/>
              <a:t>Our project is addressing some unanswered questions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80772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b="1" dirty="0" smtClean="0"/>
          </a:p>
          <a:p>
            <a:pPr marL="457200" indent="-457200">
              <a:buAutoNum type="arabicParenR"/>
            </a:pPr>
            <a:r>
              <a:rPr lang="en-US" sz="2400" b="1" dirty="0" smtClean="0"/>
              <a:t>Does religion associate with ‘healthy’ life expectancy?</a:t>
            </a:r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‘Healthy’ </a:t>
            </a:r>
            <a:r>
              <a:rPr lang="en-US" sz="2400" b="1" dirty="0"/>
              <a:t>life expectancy is number of years people </a:t>
            </a:r>
            <a:r>
              <a:rPr lang="en-US" sz="2400" b="1" dirty="0" smtClean="0"/>
              <a:t>in a population live on average in a healthy </a:t>
            </a:r>
            <a:r>
              <a:rPr lang="en-US" sz="2400" b="1" dirty="0"/>
              <a:t>state.</a:t>
            </a:r>
          </a:p>
          <a:p>
            <a:pPr marL="457200" indent="-457200">
              <a:buAutoNum type="arabicParenR"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 smtClean="0"/>
              <a:t>Combines mortality and morbidity.</a:t>
            </a:r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Can help us to determine if religion is influencing quality in addition to quantity of life. </a:t>
            </a:r>
          </a:p>
          <a:p>
            <a:pPr marL="0" indent="0">
              <a:buNone/>
            </a:pPr>
            <a:endParaRPr lang="en-US" sz="2400" b="1" dirty="0"/>
          </a:p>
          <a:p>
            <a:pPr marL="342900">
              <a:buFont typeface="Arial" panose="020B0604020202020204" pitchFamily="34" charset="0"/>
              <a:buChar char="•"/>
            </a:pPr>
            <a:endParaRPr lang="en-US" sz="2400" b="1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2" descr="MSVU LOGO (CMYK for Print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76587"/>
            <a:ext cx="905660" cy="51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6" name="Picture 3" descr="Centre_on_Aging-colour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945" y="6273412"/>
            <a:ext cx="506700" cy="503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220" y="6306040"/>
            <a:ext cx="528292" cy="46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19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914400"/>
          </a:xfrm>
        </p:spPr>
        <p:txBody>
          <a:bodyPr/>
          <a:lstStyle/>
          <a:p>
            <a:pPr algn="ctr"/>
            <a:r>
              <a:rPr lang="en-US" sz="3200" b="1" dirty="0" smtClean="0"/>
              <a:t>Models for calculating healthy life expectancy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0772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1. Prevalence models (e.g., Sullivan Method) 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2405352"/>
            <a:ext cx="815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2. Multistate life table models (e.g., </a:t>
            </a:r>
            <a:r>
              <a:rPr lang="en-US" sz="2400" b="1" dirty="0" err="1" smtClean="0"/>
              <a:t>IMaCh</a:t>
            </a:r>
            <a:r>
              <a:rPr lang="en-US" sz="2400" b="1" dirty="0" smtClean="0"/>
              <a:t> or SPACE)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52600" y="4800600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P5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6200" y="4724400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P6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0600" y="3124200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P1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95800" y="312420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P2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16462" y="3581400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P3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95600" y="4343400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P4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800" y="38862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Healthy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62400" y="38862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Unhealthy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38400" y="54102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Deceased</a:t>
            </a:r>
            <a:endParaRPr lang="en-US" sz="2400" b="1" dirty="0">
              <a:solidFill>
                <a:srgbClr val="FFFF00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1676400" y="4343400"/>
            <a:ext cx="1219200" cy="99060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3124200" y="4343400"/>
            <a:ext cx="1219200" cy="99060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1981200" y="4046220"/>
            <a:ext cx="1981200" cy="2233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958340" y="4251960"/>
            <a:ext cx="1905000" cy="0"/>
          </a:xfrm>
          <a:prstGeom prst="straightConnector1">
            <a:avLst/>
          </a:prstGeom>
          <a:ln w="38100">
            <a:solidFill>
              <a:srgbClr val="FFFF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998551" y="3514482"/>
            <a:ext cx="0" cy="4572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995241" y="3530384"/>
            <a:ext cx="457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1439849" y="3513151"/>
            <a:ext cx="0" cy="457200"/>
          </a:xfrm>
          <a:prstGeom prst="line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499110" y="3506531"/>
            <a:ext cx="0" cy="4572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495800" y="3522433"/>
            <a:ext cx="457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4940408" y="3505200"/>
            <a:ext cx="0" cy="457200"/>
          </a:xfrm>
          <a:prstGeom prst="line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42"/>
          <p:cNvCxnSpPr/>
          <p:nvPr/>
        </p:nvCxnSpPr>
        <p:spPr>
          <a:xfrm>
            <a:off x="4876800" y="4495800"/>
            <a:ext cx="990600" cy="381000"/>
          </a:xfrm>
          <a:prstGeom prst="curvedConnector3">
            <a:avLst>
              <a:gd name="adj1" fmla="val 50000"/>
            </a:avLst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2" name="AutoShape 2" descr="data:image/jpeg;base64,/9j/4AAQSkZJRgABAQAAAQABAAD/2wCEAAkGBxITEhUTEhIVFRUXFh0XFxgYGBcVFxgYGh0XGBYdGBgaHyggGB8lHRgXITEhJykrLi4uFx8zODMtNygtLisBCgoKDg0OFxAQGi4mHR0rKy0tLS0tLS0tLS0tLS0tLS0tLS0tLS0tLS0tLS0tLS0tLS0tLSstLS0tLS0tLS0tLf/AABEIAKUBMgMBIgACEQEDEQH/xAAbAAACAwEBAQAAAAAAAAAAAAAFBgABBAMCB//EAFEQAAIBAgMEBAgHDQQKAwEAAAECAwARBBIhBRMiMQYyQVEUI1NhcZOx0jNCcnOBkZIHJDRSVGKho7LD0dPwFqLh4hUXQ1VjZHSCwcIYJTUI/8QAGQEAAwEBAQAAAAAAAAAAAAAAAAEFAgQD/8QALhEBAAECBAQFAwUBAQAAAAAAAAECBAMRMTMFIYHwEjJBUZFhccEUIlKh0SMT/9oADAMBAAIRAxEAPwD6X0eJw+ysPazGPCx89ASEXsvWR+lEoYIWgDHULZsxHeBnua2Q/wD5kf8A0yfsrSbtDY4lZ23jKJFysAqk6B1UqxBK9c8u4ee/FdY1VFURE5O61waa6ZmYzNH9ocR/wfsP79U3SOcakwj0q/boNc/favn4wOElGZsRfM7gMbRktaQELfsBlzD0Ia04Xo7Ayq6SZwCCDwsOBlIGt9AU5eeuabiuNa5+HV+nw50p/t9N2Ti55VLFolsbfBue4+Urbkm8pH6tv5lCuj+JRIZHdgqKbszEKAABck9lbH6QYQAE4mEA6i7rr1OXrI/tr3iqGBVNWHEzqnY9MU4kxDSI5vKR+rb+ZU3c3lE9WffrKekGFzZd/H1c18y2tYtzv+KC3o1rzL0kwa9bExDVh1teHLm0/wC9Ptr3ivZ4tm7m8onqz79TdTeVX1f+eu8coYBlIIIuD2EHUGg0HSzBObDEJzIF9M2VFkJT8YZWBuOfZegCW6l8qvq/81UYpvKr6v8AzUMi6X4JnCLNe5ADWbJchSOK1tc6/TpRPZu0oZ0EkEgkQ6Bl5G3d30BnxmKMVt7iUTNe2ZAL2BY/G7ga0bmXyw9WP40P6TxYaRI48S4TPJljI65ax0U2JXTmRbTTtrxg+kGDRI4xig9lVQzEsTwxlSzWsLiSM3Nr5x30wJiCXy39xf41NxL5b+4tYIulOEIvvhztaxLHVgLKLk3Km3b2c9KuHpRg2dUWdWZyFWwY3JVXAva18rKfNmF+Yo5hoxkhiUvLiciggElFtckAfpIq4yzKHXEEqeRCJY62005eeq260O4cTmyNZSbZjmYhUyixu2Yi2h1tQHYHSTZ0UAWPEHLdWyvmZk3vEimwNgBp22tqb0AyHDyeXb7CfwqeDSeXb7Ef8KDxdNcEcxLsgUBrvG63By9XTU8S6c9aYI5AyhlNwQCPQdRSDP4I/lm+xH7tefAm8s32IvdoZtbpdh8PNuJBJn8Vaygg71mUWN/i5bt3AjnevI6a4O4BdtVDXyOV1BYgEA5ioVi1rgZTc6U8pAr4A3lm+xF7lUdnnyrfYh9ysL9LcIGy7wn0KxvxBFyi13DNwgqCCQe6tuyNsRYkOYSxCMFJKsoJKJICtxqMrrQHOfYaP1yGt+NFA3tjriejUP4qepw/8ujJqA0iBT0Zg/FT1OH/AJdQ9F8P+InqcP8Ay6NXrHtjaS4aCXEOCUiRpGCgFiFFza5Avp30AOfonhmBBRCCLEbnD2IPMfB1jP3Pdnfk0PqMN/LrYvSzDBVLlkZlDBCpdrFxEtt3mBu5VQATqwFSDphgnbKk2ZrqMqo7MSwLABQtyQASe6xvanzNi/1ebO/JofUYf+XVH7nezvyaH1OH/l1rj6aYMgcbglQwUxyZiC+7FlANyWI0HeK7jpRhSAwkOUkBWyPkYkZgFbLZjbsGt9KXMFHanRHBRyFFwuHIsDrBDfX0JWCbozgiCDhcOBY38TEp8+oW49NM3SrEKkju5AVUzMT2ADWlfFbaw0kbKXazpY5VfNlc5BawuCTde+4PdUjFxcX/ANKoiZyzV8LBwvBTMxGeQZB0b2S6qwjhswJXW1wNGIBIOhB7Oyu39j9mnKRDGc3Vsbhu3h79Ln6KwnC4CVwI5WKXs0Sh3zXV7WPNVGZybcida24faOAyRG3wSiSPNGxdc4ZrgAd1zp5u4U6sTE9Jq+BGFh+sUuv9htn/AJOlFejv3O9mSmQSYVGy5SNWHPNfkfMK8JtmE2Gbm2UcLWYghCFNrNYm2nce6mvoieKb0J+8rVri4lWJEVTLF1g4dOHM0xDD/qq2P+Rr9uT3qlOlSqiWWgP/AKxLc/Bkt9haWZVlNxwa6aFh5tD9dM4//NX/AKZOXyFpYedvJv8A3PeqZf60qlh5ai3idiYdGSLNHHfLeIZ/GC6Kot2i8a39HZzo5gMCYUEceQKLkDiPM3Ot6xY/CZ54ZCXV49Yl8VqSDvebXa6afm8+dFRM3k2+tPerkrrmYjm7KKYiZ5DWxMO8sU0DbvIbZtHFwwINrMLdX9NdcP0OiRkdVQFMuS5mIBUxEGxkte8MV+/IK89FcQ15fFOdE7Y/z/zqYfCH8i/2o/eqxbcsKlHud2oFj6KxrYBIbBgwGWU2KyNKD8J+M7fQbctK54jo1CqtnMKqVZCW3oGRt3dQTNoPFJYcgF07aPeEP5FvtR+9QfbDxT5FkyjI2/A3kJuEDqxILdUXNz2EV7xMucQw2FlVFRHhCKoVRu3PCBYa73XSg/8AYuG1skPIr1ZuqVCWvvuQVQAOy2lqL7NRooY4ljZljjVASyXIUAAmxt2Vp38nkf760ZgFw/RSNBZVhHIdSa2hUjnN3quv5or1gETDOMLFLh0dy0m7EcjMTYF2a8pI0tz59lGDNJ5H++tL0WzEXHb0HxpzS7neRfHRImfq57WjXttcGgCmP2Q0+TfGF8jiRbxyWDjkbCXW3nrFF0UiVGQJBkdcrAxysCvALazcrRoPNlFGd9L5H++P4VN9L5IesH8KWcmGN0cQkkrBchhfdODxuJWsd7ceMAbTkRpWTE7Ew8IjLLAo36FAIZCN8ckcZsJOfi4xc6DKD56MyY11KqyIGckIDKAWIBYgDLroCfooVtHHxzFI2aIFJ0IAnFzLGwIU8HfYW+jnTjMhLGYB5VKSPGykg23bDUEMpuJLgggEEd1DD0Ow9gN3BYEEDdNYFVKC3jNOEkee+t6Nb2bySesPuVN7N5JPWn3KWcmF/wBmIrEZYbG9/Ft2gA/7TTQD6q07NlDplgxMDIgC2jVWVQBYDR9NBy81cpNtKUdiYMinI53xsGOljwc6GdE8AYTMIXjmQ7tB40FkEalApKxgHTkeehuSaZC2J2Gsj55N0z6cRi10IItx94H1Vin6HQMUJCDKb2WOwYBHjCsM2q2c6dp19JreT+Tj9a38uqMk/k4/Wt/Lo5gKxOxIYw0zCIBLykiG5GU7y4AbsZc1h2+mteytnhEDQMiK4VtIgL8KqpIzc8oUegCsuJ2qssLXMG7kBizCZubKb28V+Kc1+VteWtX0eZxHljdZ1U5QzTXKgAWUZYRpaxv23ve1HMC25l8qPVj+NWYZfKj7A/jXjeT+Ti9a38qs+L2i8WXeLCuZsq3lfUnkPgqA47U2k0BjDtI28bKuSDOM2psbHQ2BP0VqxWBaVGjkdXR1KspjBDKdCCL0L2ptFC6LKYlaGRZADLIvFZ1XnDqLFuX4p7jRjeT+Ti9a38uggjFdEoZBZst+EZggz2VxIFzEk5cwuR6a7jo1DyyxW0/2K/FGVe3u09Fb95P5OL1r/wAqr3k/k4vWt/Kozkw1ejEIbMEiBve+6W97hr8+8A/QO6suN2NhYzFnkiiJkQoMkaZ3jFohrzy3FgO21E8XtF48okEK52CreV9WOgHwXeQPpFL/AEhjw800fhAiEkLWAMki33hVrHNCQQTCDmHLIdRrRGZq2/GTK6SWcFQDcAXBGoIoHPsXDtoYlGo5aXysGAJ7RcA2o1tiVjiJA6hSAnVYsNR3kA/orGf8P4VBuJmnFqyXbeInCpz9mP8A0VBf4GPmD1RzHI+bt+uqTY+HHKCMaW0HZa3s09FeztCK8gzXaMAuACSoPLQc/oqsHtKGUkRvmIAY6EcLaqde8W+uvL/p9Xr+z6INkwhkYIAVcuLaDMVZbnv0dvrJ501dEutN6E/eUBFHeiR4pvRH+8rps5mcWM/ZzXkRGFJn/rsqqqpVhGAWH/1y/wDTJ+ytLrmmzao+9H+a/wDFKT1M4hrSqcO8tQbjsCjTwuz2ZbhV0u/xtL66WubdlE6HYwRb2AuwWQFjHyu11KsL93ED2a2oiK4JnlDviOcj3RPrS+hP/emK1LnRPrS+hP3lMdW7bapQ7ndqSlXG7IwqMVedUG7a8ZCAANvwrAdgG/cAduUdxpqpZ6R4PCPLmnmZGEYOUaqbF8hZcpDnWQBTe4zWHOuiHgYsMQUUqQy5RYjUEW0II81dKzbMRFhjEbZkCKEbndbCx+qtNIJQqeOI4uMma0iocsXCLg5gWva5uAdL/EuORorQqTCxHFqxc73JmEeliFzJnOl9BKw5215aU4ArUqVKQDdqbkyQB5MkgctFyuTlaM8wdPGDu1yjzUDOCwe9DeESFt6EsFuvwu8EZIj6u+B4r9hF9DYrtmOAzQbx3V72QKLg8UZGfhIAEgjsTbUga3scGF8DSYsrSsxnHxHK5yZY15LbJneWzcswbXh01BGepUq6yZSbDYTdSEYqUKsgBIALIRcIqDdnMoDOAbNcMdTa4JdHo8OGlMErSaqGvawCgqmUhRnFgVza3yWvw0NMeD3cpEs4AkA4VbODc5N2Ml2QDOARcWLam2hPo7hsMm88GZmAIQ3uQoA3iqlwOHxpa+vW56WGpIZryR7K915NZBOGEwBwwBxEphMgFyOIkRhbG0YITcgXawGTivzajPRnD4dFlEBkPjePeKyENlWygMq8IXLawtbtoKYdnHCgM0phzjrZr8MQIJutwm4A1/FF+etMex5YyJFjDjLK2bOCDnY7xrE8xxj0cuytyBCg3SSCBhEZzIAsoKlEZ+I8IzWRst72zaEE6ML0ZoXtrGwR7nfsRmlXdjnd9ctx2gEg+m1KCC9tLg2dknllDhoyx3ba2Vwtju8hW29YsvVOZrra4aBSttZsC5mim3jtGUaWysxUBDluQNFylr/KNtTTSKJC6lSpSMF6RR4ctBv3ZDvQIrC93JFgeE5dQOLS3eLm43angTuVlmkziZMxyseMLu113ZUDQ3ZbZWY6qTRPpDDCd00yyG0qhMgJszMoXNbsJy6+Y9l6E4xcEHcOZ/hFVuvkLFyDawtYyk5j+Pa1janBs+3L+FTeiP8AZNYiPPWzbn4XN8mP2Gsf9f1+ioF1u1L1rtUgMkeFD4lt66tbx9s3IqygDh15/FuQQB5q77LOGaV3iZt40aMQQ4GQiyWDAd1rcwe7Wss64MyYknNnAXfWLAkWIUC3PU/WAe6tGxVw4c7oSBt0nXLkZCbC2Y87g384Pnoq8s66R+O/g480ad5jI/r+vpo70S603oj/AHtAUo90S603oj9stbsd2OrzvtqehnFSvOlXVpFDNsD71k+a/wDFKTGm7bP4LJ82fZSk1TOIa09VPh3lqDdoiPfQF5HVs7ZFABRmy/GOU2Nr21HM0QWh+0DDvYN4WzliIwC1iwUkkgaGwHM99u2iAPnrhnSO/V30xzke6J9aX0J+8pkpb6J9aX0J+8pjvVq22qUO53al0s9IMNg3nG+Mm9EYsEUsLcZU9UhmAEvCbggNcGmW9Lm3pMCJz4RfOIGF9QAjLLcCx6xVZeQ83MrXRDwGtlKm5i3ebd5FyZrhsthluG1Bt31qrnhpQ6K69VlDDs0IuP0GutIJQ+bEReExo2be7t8mjZSpKlxflfgX0fSL76E4jc+GRZlk3pRt2123egOay5rFrMdcvI2vqKcAWqVKhpAG214PvoN7nzm4QrmsOOK2e2lt5urX7bdl6F4fH7PjxNhn3zz31Davxw5vk5ndde035WNE9tvBvoBKjs9+AqSoW7xrd7MLjO0VhY2IB7L0ISfA79rQSGTfqrtmOjM5VC/HfIZEvkI5gNl5GtQRwqVKlZMpk4PdykLPbeDRS4Ykk5DHxaJwvbUWGbvovsLFQPvRCGFmUsGBFwURYyoPIFEXu5X7bkQZsIY5bYeU+MHCHILlmORkO8soujkC624tBm1JdH5oGaXcxtGeAnMeaMC0ZQZjlTVrLoASdLk1qSGqo16ryTSBMaXZ3goLRS7neDhYnsiDqxu/V3OWwve1ltm0pi2FiopEfdKygSuCGtmzFi7G1yQCWJF7aEaWtS94dgVwuc4Z1hzi6E6AbsTKxGe1t1lAXnyS3ZR7YLxkS7uJo7SENchsxsuoYMdALLlvw5bWFq1IFKEdIpIAIt+jMGkCDKbAXDE7w3ACWXW5sdBY6UXoR0ixmHjWLwgXzyqiLe12Y211AKgXJvppyJtSggPauKwCzukiTGRZEJKuwBYLnzdcCyhQxva5UEXIp0FKeMnwe+kjbDszq0ak3uTnaOMnVrhfGKGv1xfrWprokLqVKlIwrbWPhjeASqzM0nBl5KbZCzajQbwDt6wNtKE7SODR5A8UzEMu8szgWys7NqwDJYMWtfMewmiu35ol3O8hMl5QoIBtH25nI5LcLz0vloTtnaOHSQpLhWfK6DMCraBXsW4rgBQ1w3MNc6GnBsu3PwuX5MfsasRrZt1vvuX5EfsasbVAut2petdqkDaTCvLiFaNy6KDLbMSy2IGUKb281hrY9l6vYs2HMhEMbK26XiPIrZGsOI2IzJfTW41NtJ4bDvsQNz4yNQzMcozixHWOlrEjXs1rzsLHwvIwSDdsI0JNlF1sLLp+KCn1jlpRMT4Z10j1+xxMeKNNZ9PuO3o70S68w/Nj9stAaOdETxzfJj9stbst2Hne7UmmpVVdWkQM23+Cy/Nn2Uot/X6acNtj73l+bb2UnkVM4hrT1VOH+WoJ2m8G/wAOJIs0hJMb2HBbnckjnm5C9z2aUWFCdoYiJZ4FeO7sTkawsnLtPeSLUVHorhq0pd9Osj3RM8cvyU9slMdLfRQ8cvyY/bLTLVq22qUS53akpb29icIJws8BkfckjQMCLSNlCFuJrI+ttLi5FxTJS9traUMeICtArvuWO8YhVVbSHKzWNrrHJ+mwIzW6Ic41gURY0WNcqBFCr3LYWH1V3rhgXJjQlN2SoOS98unK/m5V3pBRoPPi8N4bHEQDiDEzg36qi4Fxfmc0ltL2D8u0zQafaSDGpAYbtkuJT2Fg5yrp2rExOo5DnTgDNUalSkAbbU8IlgWSHOxJytcDIC8SX53PG8en5t+YFBjtTCb8x+CkuJQSbjTxgjzm5557Nk7iG50X25jIklgR4UkLE2Zst0BaOIlAQbm8q3AtoCb6AEI23oBiN34FH+EfCcPY4h3vU6+bQDuB10rUEdaupVVkymcXhjHLbCA3kHDdQJC7kBieSm8ZNjqPprf0X2lhpzMcMgXKyhjYDMSua9gbgAsw7NQx7bkY+1oTHPfCYcnegEMyBH3jlCZmMfC14wWFm+JrRzYeOMpkO6RFBQAqSS10V7MMosVVkHM6kjsrUkK1Rq6omsgmDa2FGGEowa5d4toxlIsYxOH5WuIzqOy1r2F6L9E8VFIkm5gEKiQiwtZrgMHFuw5vbz50FPSGHwXe+CQfCjgBSwugxBYnJ1xexFr5hzJo/wBHsesomCxxpklKndMGVrqr5rhRqc1j23FbkC9Ceke1IYEjMyhg8qIoNrBiw4iToAvP6BbWi1C9v7S3CKxVGBkVSGbKbXvdBY52Fr5fzT3UoIHx+14IZZFGFQm+rXUZtwolObTQgWyd5HZa9Ngpex+NRXkUYaJwvgxzXXiWWR4w3VPUykqO3zc6YaJC6lSpSMF6SY+CLcb6NXLzokdwOFmYLmueVsw85NvoC4raGDSWdFwsTGJ4mkJyrmJz3ZQQSxQLz9Othej+39p7hYyVRg8qIQzBTYsNVBBzletbnw0JbbqtI8Yw8bLHLCiksp4Wk3Ye1jlsTdBpcG4NtacGxbd/C5fkR+x6xVt26fvuX5Ef/vWM1Aut2pftdqkBnx0G8xCSQr4sBibBjJdSBpbU5SbC50vyqdHtoxSEbuKOPNAj3QgkA24GsBbLmFu+qxO3ckmIUxKWiXMnELu2Um3mOXMfkg9ladi7R3zHxaqNzE4I1zBt4LcuQyaanQ06oyomcvb1+wpn92vv6CoNHOiPXm+TH7ZqB3o70S683yY/bNWrLdjqxe7UmepUFXVpEYNuj73m+bb2Umt/X005be/B5vm29hpNIqZxDWnqp8O0q6MGNe0sI3SvdmsxIulhdmW4PZpzHMd9bxQraW0t3Ph48obesy5r2KgAHhFuK+mnm+miq+muGYnKO/V3xPOR3on15fkx+2WmWlnomeOX5Ke2WmarVttUol1u1JS7traaJiBGcMsrbljmJUNYrKQguOTCJr621pioD0i2nJCwKRxuN2zHNoVAZFJLcgt3Um9tFY30rohzjWHkzIrcsyhrd1wDXSsuy8VvYY5MuXOga3YLjs81aqQShGIx4GMjiMa3aM2kupcE5zlA6wFkJzcuznRV2sCe4X10H0mlfYvSSSaaNSsTKwNnTNdltKbgHqhTGoIOvjUJy3ALgGmpV1VIA229oiOWBTGjBydWtccUcZyac7Slj+ajUHHSIb5oxh4gBOAGJHFxiIEWB8Za5ANjZT2WYmttbSeKSFVVSrniJDE9aNSFI0U5Xd7m+kTadow4jauIWWwCNH4QsYIjYMVKqWy8dnPGozadR9DatQRkqWq6lZMpPt8ZJiY4AVkC8XVAZyjb3tzLlUt2caemtvRTbr4neZ4d1lsQt7kBiws9uTcF7GxsRpaxOV+kEoTEFwqsj2j8VIebshRlzDOwAQl7qvjAdALnZ0Z2rPMZRPGqZSMuUNbUsLFmPEbKGvYcMi1qSHqo1dVSBWwW2pJcPnVIVl3iKFKsw8ZuzYi4IZHkys3IFGNuwEOjW03nWUvGqZJSoyi1xYG51PFqQRoe8DlQk9IsZ4OH3QMm8sRupBZd2HZct7swk8UGuATrpRvYGOllEm+WxWRlWysoyc1HHqSBYMbAXvanIE6FdINpGBYyDHmeQIoe9mNibAjReV8x0FuRNgStZNpzyIqmMAkyRq1wTwMwVyAO0A3udBYmkRe2v0meOSRYVhkCZBya4uM1jqA1xytyLKBmY5abQaVdq7bxaSSCJLoLFDupXtwFrNyuXeyArcC5J5WppWnIeqlSrpGEdINpGHc5THd5QoDg699iCAlhc5j6ACSBQXHdJJklkVI4yivGFNiWZCpJsMwBY2XINL30zUa2/tCSLdbvm8gX4N5BbmcxUjdi1+I31sALmg+0dt4xXcRoSgPD4mUm2UlFvezbw2Ga1kvrTg2bbv4XL8iL/wB6w1t2/wDhcvzcf7ysJtUC63al+02qQPEbYlV8Su70jS8Rs3E2XMAbc+ROgHLtq9g7VmmcrJGFAjU6Kw4iFzXLHkSTbzA615TaWJEiK6cGeTOVjc8Kl8pB1y6BDyObMbVxwe0sY0qK8ZCGRgx3bjQWuLk2AXXiOj20rU08p5Rp79+w8XOOc/HfuZKOdEevN8mL2zUCAo50R+En+TH7Zqdlux1YvdqehpvUrkTVVaRGfbn4PN823sNJ7/1/5pw24v3tN803sNJza1M4hrT1UuH6VdAzaOOeOWFFQMsjEE9q8tQPQSTz5fTRIUE21tLExmTdxgqERlOV5NWZwwIW1+SgAHTNc91GlOguNbcvPXDVTlEO+mc5kd6Jnjl+RH7ZaZhSz0T+El+RH7ZaZqtW21Si3W7UlL3SLbU0EgWNFYFL6gkhiSMzai0agXY68wNL3phpf6RbSxUTqMOmcFTcbuRgvPjLrcWFhw2v5jcW6Ic4tsvENJDG7LlZkBItaxI1sDyFarVl2VM7wxvIuV2QFhYrY210Oo9BrVSCnNgTStsTb2IlljVlUxuOsIpIyRaU3IZju7FEGU6+NW9jpTS50P8AC/6BzpY2LtXGSSRB4n3LBy0jRGFrgeLDRsc0fInkb51F7qacA0VVSpSATtjHTRyQrGt1Y8fCzfGjW1x1OFpHufJ0Mk2zit8VCXTfqoIjk1iOYWBK2z6BiTw5ToaJ7ZxE6yQiFSVLcdkz/Gj0Y/EGQytfvRR22IvFY/H7+0aMYd4upiKmxIuo05ZbnPyuNSCco1BGqpUqqyZXbbGK3eJ4SrofFHcykXzupWwuXAURnONPGE2NrVr6NbRxMrS+ERZLEFBlZbAlxlJOjGwVtLjj59gxT4vH5J8qtm3gyHd3yrncPlABzjd7sg2JJZu6wL7GM5LtMWHVCqwTQ5FZ7FQLjMxXW/wfnrUkKVVSpSBVTbGN8HLCBnmzqLZMmVbIZbBiM+Vi6Ag66HUAmiXRrGYiRZDiEysJLLwlRaw01AzZTcZhcHsJob4VjvBzmEomLixWNGy3Vc9wAQY1kLWsMzKoAOuaiuwpsS2+8JQIRL4u2Ugx5UIsRz1zXv23pgVoT0ixM8aIYASxe2iF78LFQbdVSwUFuy/ZzBa9CekTYgIvg18+bWwU/FfIGzfFL5ASNbH6aUEE7S2pjRLNukJjBQx+Kckiyki+Ui7ElQdQLcWTmWwUr7Vn2hvZd0hWLKu6K5GYtaQnMG5Xfdgi2igm9zozre2tOQ9VKqrpGx7SeUBN15VA4sWOQsA9u6wN79wNL+0NpY4PJuYmkTPFl4cuSM5d5o4XOxF+ROW+oFtWDaW9sm6Ou8TOLA3jzAPz5cJJv5qH4o4rO5QkJmw5QFVvlLkYhdTzy2JP1UQYJt/8Ll+bj/eVhtet23vwyT5qL2y1iNQrvdqXrTapL64rFiRA6kpnkzZU0Kgvl7yNMlu+9eMHiscZEV4yUMzB2sgtHlOQAaEAG3Fre2h1rVD4SrKXJZQ8uYBVBZdd1bXTsFvrNe4UxO8W7XXfPm0UXjycHboA1tOdLOOfKO8+/hrKeXOe8u/kWoz0R+En+TF7ZqCg0b6JHxk/yIvbNW7Ldjq873anoPs2tSuMjan01dW0R627+DTfNN7DSc5px25+DzfNP+yaTWqXxDWnr+FLh+lXQI2jNiQ0m6AKiNGThJ4sxDjnqctrd1760XAoJth8SDJuixG7Td5VQkPnOcksdeGxPm5a0Zi5C/O2t9K4qtI07yd9Osj3RT4SX5Ce2Wmalfon8JL8iP2y00VZttqlFut2pLUJ23NOmsecpupCRGivJnGXJlzHLfVrAi19ToLUWrFtgSmF9ybSW4SACRqM2UEgE2va552rohzvWzGcxRmQ3fKM2mXXtuCBb6h6BWqsuyt5uY998JlGa9r389tL+itVIJQXEPivDYwt/BsnFYLbNaXMWYi4sREABzzHuNGqGYtZ/CYihbdWO81TJye2nWzZsnYQR3WN3AE6qpUpAI20+JEkO5zZM3HlCH40ej5tQuTe9XW4WsmNbF7zhM2Vp0KlViypFkQuHB4iM2Yaa3PMAVs2zHiDJCYc2UNx2ZV+NGeIHrLkEosO1l9IEYjCbRM4ZGdY94CVLqbjOSLcQyoI8qka3YXsedagjaaqrqVkyrJ4fkxIvLmLjdECFiAJGzZBmXhMW7AzHNcN2893R3wvNJ4SCBZbAlCubNJfdldSuTdAltcwasb4PGlMSpaS7sDGVkW4AkcnJcjIDGY1y3Fsrcr3O3o9h8UrSHENe4Fhnzrmu5JQHVVyGNbHmVJ7bnUkN1VXUpAolNoeDkWl3ue980IbSOxym9ghm4gDrkv6KKdG0xQEvhR13hyXKkle0jL1VJ5KdRQw7Ox3g7R5n3hfNm31jfd5SQ97qpl8Zk5ZQRb4tF9gwYpN94U6OWlzRlSbBMiCwB6tmDaa31PbWpApQnpJHiDGowxYPn1ylR8VwpbNzQOULAakDt5UXtQnpJhJ5I1XDsVbPckOY7cDhSSOsA5RivaB28qUEwbdhxzM7YdnClYyq+LBVhv84Go7TAWJJ0va/VLIPPzpcx+y8TJJIQ7qjlQtpnXKt4gcqqeFlUTn84ut720Y1FEh6q68irpGxbUjlKpumIIljLAZeJMw3gN+zLc6WOn0EFtSPHF5TEJgDkKDPCAG1v8AG6moDDncXG85Ud2lA7qu7YqVlRjY5boHUuD3jLm07dKHY/Zk0jOc7qj7kgCVlKZS+/y5COale+517BRBg23z9+SfNRe2WsVbOkH4ZJ81F7ZaxW/r+vpqFd7tS9abVIGsWJV4zd3VXlZiGjGZSTu1K6eb0W89xIcPit4CS2TfFtZAQIyACCLai9yO7zc6n+j8SJI2DFwskrtmlYFkYNkUqFsdSvyctdo9mSbwMzuQsruONr2IUIpUWUrfMdeWUd5pTVH00/08p+uv+C1G+iXwk3yI/bNQQX1o30R+Em+RH7Zq3ZbsdWL3ZnoLyniPpNVXGduJvSfbUq2htm3Pweb5p/2TSa9OW3B97zfNP+yaTWqZxDWnqp8O0q6Au2Y8Sd5uWcgxKIwpjGV8xuRn56Zb37OWtGEvYX5219NB9s4TFMZNxJbNEFUFrBXDEsVsNCRbiN6MJyF+duz9Nq4avLGneXfy76dZ1HeinwkvyE9stM9K/RQeMl+RH7ZaZxVm12qUW63al1m2irGJwmbNlNgpCt/2k6A/SPSOdaK54mMsjKCVJUgEGxBI0IPYfPXQ53HZKyCGMTayBAHuQSTbW5Gl/r9J51qrlgo2WNFc3YIoY3vdgACb9ut660glCsVBKcVEyhxEqnMQ4ykkMApjuL9hzWJ0UC3FcrWObCsZ45Axyqjqy5iAS2TKcvIkWOp5X89MNlqlSqpAI23hJ3eFoiQEa7AOU+NGbkDrjIJVym4vID2XAyXZWLMhYMwBmRx49wLB3Y3QaZd2UjKDQlSbX1ontrZ8sjwtGwARrm7MtuKNswAHEcqOlj2SH0HJDsabeu5e15UcASOQQruzZhYDqOqAag7sHutqCMQqVKlZMqT7GxhTELvGG8kDKVlbNlEjscpIO6zRsi5RoN2e+9FtibOeMu0jXZsg67svCgzEBybEuX5dgWs+O2RIyzqpDCSZZbO72KqIs0ZNjZWyONNACNDyqujWxpcOXMsgkuqjNdiXILkswPI2ZU0vpGNewa9CHqqrqUgUzsTGbhos/EXvffSC/i8mbNbMt5PG5RoMtu2ivR/BzRiXfAAtISoEjyjLyBuwuCeZHK5sNBQk9HJdw0WeI3kzElmylgm7zNp1yx3pt8ZRr8YFOjmy3gEgZ1Ys3Nb6kXu7X5O1xceYU5AxehPSTASzRqsLZWD3JzMluB1BuvMqzK2U6HLRWg/SfZhxESorqtnvdr21R0Urb4ylw486jlzBBB+1dj4qSSRlK5XPLfSKQCIxoFFgUyyFewmW55atCjSlPa/Rx5ZZJC8QzdjE63VUQNpyjZTIn5zHlzptjFgNb2/TRISoK9Fa85aRhW38BJKIxGwBV7m7MltCAwyg5ip1CnQ0I2hsTFPJM6uBvChQb1wEKi1wAnYb6G973GQii/SDZLTiMKVGV83ECbaEBlt8db3H/ihG1ui0k0kkgaNTIQSCGbiCGNWvzBQnMttLgHQ604Nl6QH78k+ai9s1Yq29IPwyT5mL2zVitUG73au/RetNqnv1AxsqVZI2Vgcksj8Tvchw2VTobi5+jKOY0rjg9iTrIrGVSBO0h4nvlNhlA5a9x5aanUHo2wnEkciS23cskgQgsCZFddTe5IzfoNq4YXowUkV94ukzS6Ib3YqSQSb3OUg3voxAtT8cZT+7+vuPBP8AH+/sZBRvokfGTfIj9s1AxRvoiPGTfIj9stFlvR1K92Z6MO0ek0SSyIVkurspsFtcEjTWpSjt9/vqf56T9pqlXEJ9Z22Pveb5p/2TSY4p12ypOHmABJMTgAC5JynkO2ktkbycv0RS+7U2/oqq8OUe/wCFKwqppirOfYC27sqaXOYpMuZEAG8ZQCj5jaym1xz0ueWnOjaLoAddK9CJ/JTeql92rEL+Sm9VL7tcU0YkxEeGfh3RXhxOfij5GeinwkvyE9slM9KvR1jG8heOZQUQA7mXWxkJ+L5xR9doJ+LL6mb3asW0TGFTEo1zMTi1TDXWXamHaSF0QgMy2FyVB8xYagHlcai9V/pBPxZfUy+7V+Hp+LL6mX3a93gmysO0cKI5uyrY2JIHmBOpA5XOulaqy+Hr+LL6qX3anhy/iy+qk/hQGqhOK2Y7YuOcMuRVAIJOYWEoIUciG3i3vb4JefZNpkShABKCkqSXySDqm5Gg10vz7aFbC2XuDGSGJQOLLHKFOZYlJAPaTGXPnc8+ZcA11DWXw0fiSfYap4Z+ZJ9g0gxba2W0zwsrKN21ze+nFG2ZbfGshT0SN6CLl6LyNK0hePVw1uI65nfPc/HUNkU9y/QGHwz/AIcn2DU8M/4cv2f8aM5DVVVm8L/4cn2R/Gp4YfJS/ZH8aA01KzHGHyUv1L71V4YfIy/UvvUBqqCsvhZ8lL9Se9VHGHyMv1J71BAP9lG3DQ7yPV82qHKSI90C634mNy5N+sBRDYmyThlk1z5iCAoCk2vq1zZnN9W0vYVuGMbyMv8Ac9+r8LbyMv6v36eYefC28hL+r9+hPSPBNiYxHupFsxNysbc0eMkDeCzDPcHsIFF/C28hL+r9+p4W3kJf1fv0EV9q7AkmkeQo3Fc2KRsLsix8XjeILlzKOxmJpswshK6qy204stz5+EmuXhTeQl/V+/U8LbyEv6r36JNsBq6xeFv5CX64vfq/C38hL9cXv0g1mvDVnOKfyEn1xe/Xk4p/ISfXF79JqCr0hH34/wAzF+1NWK9FNrYDESYhpFgbKY0XVor3UyE/H7mFZv8AROJ8g32ovfqRc4OJViTMQs22Nh04URMshqr91a/9E4nyDfbi9+rGyMT5Bvtxe/XP+nxf4y9/1GF/KGMUa6JDxs3yI/2pawjZOJ8g324veot0awMsbymRMgZUC3ZTcgyE9Um3MfXXTa4OJTixMxyc13jUVYcxEvmvSBvvrEfPSfttUrl0hb76xHz0n7bVdV0YMH3ecd+TYb6pPeqf6+Mb+TYf9Z71SpQS/wDXzjfyXD/rPervh/u94gXz4KFu7K7pbvvfNfs7qlSg83cfd+k/IE9c3uVf/wAgJPyBPXH3KlSgs1j/APoCT/d6euPuVf8A8gH/AN3r68/y6lSgZjOwPuzNiA5OCC5bf7Ym97/meaiw+6f/AMp+t/yVKlM4dB90v/lf1v8Akr0Puj/8r+t/yVKlGQdoPug5mC+DWuQPhe//ALKZl2p+Z+n/AAqVKMje12hf4v6f8K6DGfm/p/wqVKQehifN+mvay+apUoN1BqEVdSkSrVLVKlAS1VUqUySpV1KCUaoVKlBrqxUqUBKoirqUjeCKo1KlBpVVKlAWRVrUqUCXw3pB+FYj56T9tqlSpWmH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42863" y="-746125"/>
            <a:ext cx="2895600" cy="15621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" name="AutoShape 4" descr="data:image/jpeg;base64,/9j/4AAQSkZJRgABAQAAAQABAAD/2wCEAAkGBxITEhUTEhIVFRUXFh0XFxgYGBcVFxgYGh0XGBYdGBgaHyggGB8lHRgXITEhJykrLi4uFx8zODMtNygtLisBCgoKDg0OFxAQGi4mHR0rKy0tLS0tLS0tLS0tLS0tLS0tLS0tLS0tLS0tLS0tLS0tLS0tLSstLS0tLS0tLS0tLf/AABEIAKUBMgMBIgACEQEDEQH/xAAbAAACAwEBAQAAAAAAAAAAAAAFBgABBAMCB//EAFEQAAIBAgMEBAgHDQQKAwEAAAECAwARBBIhBRMiMQYyQVEUI1NhcZOx0jNCcnOBkZIHJDRSVGKho7LD0dPwFqLh4hUXQ1VjZHSCwcIYJTUI/8QAGQEAAwEBAQAAAAAAAAAAAAAAAAEFAgQD/8QALhEBAAECBAQFAwUBAQAAAAAAAAECBAMRMTMFIYHwEjJBUZFhccEUIlKh0SMT/9oADAMBAAIRAxEAPwD6X0eJw+ysPazGPCx89ASEXsvWR+lEoYIWgDHULZsxHeBnua2Q/wD5kf8A0yfsrSbtDY4lZ23jKJFysAqk6B1UqxBK9c8u4ee/FdY1VFURE5O61waa6ZmYzNH9ocR/wfsP79U3SOcakwj0q/boNc/favn4wOElGZsRfM7gMbRktaQELfsBlzD0Ia04Xo7Ayq6SZwCCDwsOBlIGt9AU5eeuabiuNa5+HV+nw50p/t9N2Ti55VLFolsbfBue4+Urbkm8pH6tv5lCuj+JRIZHdgqKbszEKAABck9lbH6QYQAE4mEA6i7rr1OXrI/tr3iqGBVNWHEzqnY9MU4kxDSI5vKR+rb+ZU3c3lE9WffrKekGFzZd/H1c18y2tYtzv+KC3o1rzL0kwa9bExDVh1teHLm0/wC9Ptr3ivZ4tm7m8onqz79TdTeVX1f+eu8coYBlIIIuD2EHUGg0HSzBObDEJzIF9M2VFkJT8YZWBuOfZegCW6l8qvq/81UYpvKr6v8AzUMi6X4JnCLNe5ADWbJchSOK1tc6/TpRPZu0oZ0EkEgkQ6Bl5G3d30BnxmKMVt7iUTNe2ZAL2BY/G7ga0bmXyw9WP40P6TxYaRI48S4TPJljI65ax0U2JXTmRbTTtrxg+kGDRI4xig9lVQzEsTwxlSzWsLiSM3Nr5x30wJiCXy39xf41NxL5b+4tYIulOEIvvhztaxLHVgLKLk3Km3b2c9KuHpRg2dUWdWZyFWwY3JVXAva18rKfNmF+Yo5hoxkhiUvLiciggElFtckAfpIq4yzKHXEEqeRCJY62005eeq260O4cTmyNZSbZjmYhUyixu2Yi2h1tQHYHSTZ0UAWPEHLdWyvmZk3vEimwNgBp22tqb0AyHDyeXb7CfwqeDSeXb7Ef8KDxdNcEcxLsgUBrvG63By9XTU8S6c9aYI5AyhlNwQCPQdRSDP4I/lm+xH7tefAm8s32IvdoZtbpdh8PNuJBJn8Vaygg71mUWN/i5bt3AjnevI6a4O4BdtVDXyOV1BYgEA5ioVi1rgZTc6U8pAr4A3lm+xF7lUdnnyrfYh9ysL9LcIGy7wn0KxvxBFyi13DNwgqCCQe6tuyNsRYkOYSxCMFJKsoJKJICtxqMrrQHOfYaP1yGt+NFA3tjriejUP4qepw/8ujJqA0iBT0Zg/FT1OH/AJdQ9F8P+InqcP8Ay6NXrHtjaS4aCXEOCUiRpGCgFiFFza5Avp30AOfonhmBBRCCLEbnD2IPMfB1jP3Pdnfk0PqMN/LrYvSzDBVLlkZlDBCpdrFxEtt3mBu5VQATqwFSDphgnbKk2ZrqMqo7MSwLABQtyQASe6xvanzNi/1ebO/JofUYf+XVH7nezvyaH1OH/l1rj6aYMgcbglQwUxyZiC+7FlANyWI0HeK7jpRhSAwkOUkBWyPkYkZgFbLZjbsGt9KXMFHanRHBRyFFwuHIsDrBDfX0JWCbozgiCDhcOBY38TEp8+oW49NM3SrEKkju5AVUzMT2ADWlfFbaw0kbKXazpY5VfNlc5BawuCTde+4PdUjFxcX/ANKoiZyzV8LBwvBTMxGeQZB0b2S6qwjhswJXW1wNGIBIOhB7Oyu39j9mnKRDGc3Vsbhu3h79Ln6KwnC4CVwI5WKXs0Sh3zXV7WPNVGZybcida24faOAyRG3wSiSPNGxdc4ZrgAd1zp5u4U6sTE9Jq+BGFh+sUuv9htn/AJOlFejv3O9mSmQSYVGy5SNWHPNfkfMK8JtmE2Gbm2UcLWYghCFNrNYm2nce6mvoieKb0J+8rVri4lWJEVTLF1g4dOHM0xDD/qq2P+Rr9uT3qlOlSqiWWgP/AKxLc/Bkt9haWZVlNxwa6aFh5tD9dM4//NX/AKZOXyFpYedvJv8A3PeqZf60qlh5ai3idiYdGSLNHHfLeIZ/GC6Kot2i8a39HZzo5gMCYUEceQKLkDiPM3Ot6xY/CZ54ZCXV49Yl8VqSDvebXa6afm8+dFRM3k2+tPerkrrmYjm7KKYiZ5DWxMO8sU0DbvIbZtHFwwINrMLdX9NdcP0OiRkdVQFMuS5mIBUxEGxkte8MV+/IK89FcQ15fFOdE7Y/z/zqYfCH8i/2o/eqxbcsKlHud2oFj6KxrYBIbBgwGWU2KyNKD8J+M7fQbctK54jo1CqtnMKqVZCW3oGRt3dQTNoPFJYcgF07aPeEP5FvtR+9QfbDxT5FkyjI2/A3kJuEDqxILdUXNz2EV7xMucQw2FlVFRHhCKoVRu3PCBYa73XSg/8AYuG1skPIr1ZuqVCWvvuQVQAOy2lqL7NRooY4ljZljjVASyXIUAAmxt2Vp38nkf760ZgFw/RSNBZVhHIdSa2hUjnN3quv5or1gETDOMLFLh0dy0m7EcjMTYF2a8pI0tz59lGDNJ5H++tL0WzEXHb0HxpzS7neRfHRImfq57WjXttcGgCmP2Q0+TfGF8jiRbxyWDjkbCXW3nrFF0UiVGQJBkdcrAxysCvALazcrRoPNlFGd9L5H++P4VN9L5IesH8KWcmGN0cQkkrBchhfdODxuJWsd7ceMAbTkRpWTE7Ew8IjLLAo36FAIZCN8ckcZsJOfi4xc6DKD56MyY11KqyIGckIDKAWIBYgDLroCfooVtHHxzFI2aIFJ0IAnFzLGwIU8HfYW+jnTjMhLGYB5VKSPGykg23bDUEMpuJLgggEEd1DD0Ow9gN3BYEEDdNYFVKC3jNOEkee+t6Nb2bySesPuVN7N5JPWn3KWcmF/wBmIrEZYbG9/Ft2gA/7TTQD6q07NlDplgxMDIgC2jVWVQBYDR9NBy81cpNtKUdiYMinI53xsGOljwc6GdE8AYTMIXjmQ7tB40FkEalApKxgHTkeehuSaZC2J2Gsj55N0z6cRi10IItx94H1Vin6HQMUJCDKb2WOwYBHjCsM2q2c6dp19JreT+Tj9a38uqMk/k4/Wt/Lo5gKxOxIYw0zCIBLykiG5GU7y4AbsZc1h2+mteytnhEDQMiK4VtIgL8KqpIzc8oUegCsuJ2qssLXMG7kBizCZubKb28V+Kc1+VteWtX0eZxHljdZ1U5QzTXKgAWUZYRpaxv23ve1HMC25l8qPVj+NWYZfKj7A/jXjeT+Ti9a38qs+L2i8WXeLCuZsq3lfUnkPgqA47U2k0BjDtI28bKuSDOM2psbHQ2BP0VqxWBaVGjkdXR1KspjBDKdCCL0L2ptFC6LKYlaGRZADLIvFZ1XnDqLFuX4p7jRjeT+Ti9a38uggjFdEoZBZst+EZggz2VxIFzEk5cwuR6a7jo1DyyxW0/2K/FGVe3u09Fb95P5OL1r/wAqr3k/k4vWt/Kozkw1ejEIbMEiBve+6W97hr8+8A/QO6suN2NhYzFnkiiJkQoMkaZ3jFohrzy3FgO21E8XtF48okEK52CreV9WOgHwXeQPpFL/AEhjw800fhAiEkLWAMki33hVrHNCQQTCDmHLIdRrRGZq2/GTK6SWcFQDcAXBGoIoHPsXDtoYlGo5aXysGAJ7RcA2o1tiVjiJA6hSAnVYsNR3kA/orGf8P4VBuJmnFqyXbeInCpz9mP8A0VBf4GPmD1RzHI+bt+uqTY+HHKCMaW0HZa3s09FeztCK8gzXaMAuACSoPLQc/oqsHtKGUkRvmIAY6EcLaqde8W+uvL/p9Xr+z6INkwhkYIAVcuLaDMVZbnv0dvrJ501dEutN6E/eUBFHeiR4pvRH+8rps5mcWM/ZzXkRGFJn/rsqqqpVhGAWH/1y/wDTJ+ytLrmmzao+9H+a/wDFKT1M4hrSqcO8tQbjsCjTwuz2ZbhV0u/xtL66WubdlE6HYwRb2AuwWQFjHyu11KsL93ED2a2oiK4JnlDviOcj3RPrS+hP/emK1LnRPrS+hP3lMdW7bapQ7ndqSlXG7IwqMVedUG7a8ZCAANvwrAdgG/cAduUdxpqpZ6R4PCPLmnmZGEYOUaqbF8hZcpDnWQBTe4zWHOuiHgYsMQUUqQy5RYjUEW0II81dKzbMRFhjEbZkCKEbndbCx+qtNIJQqeOI4uMma0iocsXCLg5gWva5uAdL/EuORorQqTCxHFqxc73JmEeliFzJnOl9BKw5215aU4ArUqVKQDdqbkyQB5MkgctFyuTlaM8wdPGDu1yjzUDOCwe9DeESFt6EsFuvwu8EZIj6u+B4r9hF9DYrtmOAzQbx3V72QKLg8UZGfhIAEgjsTbUga3scGF8DSYsrSsxnHxHK5yZY15LbJneWzcswbXh01BGepUq6yZSbDYTdSEYqUKsgBIALIRcIqDdnMoDOAbNcMdTa4JdHo8OGlMErSaqGvawCgqmUhRnFgVza3yWvw0NMeD3cpEs4AkA4VbODc5N2Ml2QDOARcWLam2hPo7hsMm88GZmAIQ3uQoA3iqlwOHxpa+vW56WGpIZryR7K915NZBOGEwBwwBxEphMgFyOIkRhbG0YITcgXawGTivzajPRnD4dFlEBkPjePeKyENlWygMq8IXLawtbtoKYdnHCgM0phzjrZr8MQIJutwm4A1/FF+etMex5YyJFjDjLK2bOCDnY7xrE8xxj0cuytyBCg3SSCBhEZzIAsoKlEZ+I8IzWRst72zaEE6ML0ZoXtrGwR7nfsRmlXdjnd9ctx2gEg+m1KCC9tLg2dknllDhoyx3ba2Vwtju8hW29YsvVOZrra4aBSttZsC5mim3jtGUaWysxUBDluQNFylr/KNtTTSKJC6lSpSMF6RR4ctBv3ZDvQIrC93JFgeE5dQOLS3eLm43angTuVlmkziZMxyseMLu113ZUDQ3ZbZWY6qTRPpDDCd00yyG0qhMgJszMoXNbsJy6+Y9l6E4xcEHcOZ/hFVuvkLFyDawtYyk5j+Pa1janBs+3L+FTeiP8AZNYiPPWzbn4XN8mP2Gsf9f1+ioF1u1L1rtUgMkeFD4lt66tbx9s3IqygDh15/FuQQB5q77LOGaV3iZt40aMQQ4GQiyWDAd1rcwe7Wss64MyYknNnAXfWLAkWIUC3PU/WAe6tGxVw4c7oSBt0nXLkZCbC2Y87g384Pnoq8s66R+O/g480ad5jI/r+vpo70S603oj/AHtAUo90S603oj9stbsd2OrzvtqehnFSvOlXVpFDNsD71k+a/wDFKTGm7bP4LJ82fZSk1TOIa09VPh3lqDdoiPfQF5HVs7ZFABRmy/GOU2Nr21HM0QWh+0DDvYN4WzliIwC1iwUkkgaGwHM99u2iAPnrhnSO/V30xzke6J9aX0J+8pkpb6J9aX0J+8pjvVq22qUO53al0s9IMNg3nG+Mm9EYsEUsLcZU9UhmAEvCbggNcGmW9Lm3pMCJz4RfOIGF9QAjLLcCx6xVZeQ83MrXRDwGtlKm5i3ebd5FyZrhsthluG1Bt31qrnhpQ6K69VlDDs0IuP0GutIJQ+bEReExo2be7t8mjZSpKlxflfgX0fSL76E4jc+GRZlk3pRt2123egOay5rFrMdcvI2vqKcAWqVKhpAG214PvoN7nzm4QrmsOOK2e2lt5urX7bdl6F4fH7PjxNhn3zz31Davxw5vk5ndde035WNE9tvBvoBKjs9+AqSoW7xrd7MLjO0VhY2IB7L0ISfA79rQSGTfqrtmOjM5VC/HfIZEvkI5gNl5GtQRwqVKlZMpk4PdykLPbeDRS4Ykk5DHxaJwvbUWGbvovsLFQPvRCGFmUsGBFwURYyoPIFEXu5X7bkQZsIY5bYeU+MHCHILlmORkO8soujkC624tBm1JdH5oGaXcxtGeAnMeaMC0ZQZjlTVrLoASdLk1qSGqo16ryTSBMaXZ3goLRS7neDhYnsiDqxu/V3OWwve1ltm0pi2FiopEfdKygSuCGtmzFi7G1yQCWJF7aEaWtS94dgVwuc4Z1hzi6E6AbsTKxGe1t1lAXnyS3ZR7YLxkS7uJo7SENchsxsuoYMdALLlvw5bWFq1IFKEdIpIAIt+jMGkCDKbAXDE7w3ACWXW5sdBY6UXoR0ixmHjWLwgXzyqiLe12Y211AKgXJvppyJtSggPauKwCzukiTGRZEJKuwBYLnzdcCyhQxva5UEXIp0FKeMnwe+kjbDszq0ak3uTnaOMnVrhfGKGv1xfrWprokLqVKlIwrbWPhjeASqzM0nBl5KbZCzajQbwDt6wNtKE7SODR5A8UzEMu8szgWys7NqwDJYMWtfMewmiu35ol3O8hMl5QoIBtH25nI5LcLz0vloTtnaOHSQpLhWfK6DMCraBXsW4rgBQ1w3MNc6GnBsu3PwuX5MfsasRrZt1vvuX5EfsasbVAut2petdqkDaTCvLiFaNy6KDLbMSy2IGUKb281hrY9l6vYs2HMhEMbK26XiPIrZGsOI2IzJfTW41NtJ4bDvsQNz4yNQzMcozixHWOlrEjXs1rzsLHwvIwSDdsI0JNlF1sLLp+KCn1jlpRMT4Z10j1+xxMeKNNZ9PuO3o70S68w/Nj9stAaOdETxzfJj9stbst2Hne7UmmpVVdWkQM23+Cy/Nn2Uot/X6acNtj73l+bb2UnkVM4hrT1VOH+WoJ2m8G/wAOJIs0hJMb2HBbnckjnm5C9z2aUWFCdoYiJZ4FeO7sTkawsnLtPeSLUVHorhq0pd9Osj3RM8cvyU9slMdLfRQ8cvyY/bLTLVq22qUS53akpb29icIJws8BkfckjQMCLSNlCFuJrI+ttLi5FxTJS9traUMeICtArvuWO8YhVVbSHKzWNrrHJ+mwIzW6Ic41gURY0WNcqBFCr3LYWH1V3rhgXJjQlN2SoOS98unK/m5V3pBRoPPi8N4bHEQDiDEzg36qi4Fxfmc0ltL2D8u0zQafaSDGpAYbtkuJT2Fg5yrp2rExOo5DnTgDNUalSkAbbU8IlgWSHOxJytcDIC8SX53PG8en5t+YFBjtTCb8x+CkuJQSbjTxgjzm5557Nk7iG50X25jIklgR4UkLE2Zst0BaOIlAQbm8q3AtoCb6AEI23oBiN34FH+EfCcPY4h3vU6+bQDuB10rUEdaupVVkymcXhjHLbCA3kHDdQJC7kBieSm8ZNjqPprf0X2lhpzMcMgXKyhjYDMSua9gbgAsw7NQx7bkY+1oTHPfCYcnegEMyBH3jlCZmMfC14wWFm+JrRzYeOMpkO6RFBQAqSS10V7MMosVVkHM6kjsrUkK1Rq6omsgmDa2FGGEowa5d4toxlIsYxOH5WuIzqOy1r2F6L9E8VFIkm5gEKiQiwtZrgMHFuw5vbz50FPSGHwXe+CQfCjgBSwugxBYnJ1xexFr5hzJo/wBHsesomCxxpklKndMGVrqr5rhRqc1j23FbkC9Ceke1IYEjMyhg8qIoNrBiw4iToAvP6BbWi1C9v7S3CKxVGBkVSGbKbXvdBY52Fr5fzT3UoIHx+14IZZFGFQm+rXUZtwolObTQgWyd5HZa9Ngpex+NRXkUYaJwvgxzXXiWWR4w3VPUykqO3zc6YaJC6lSpSMF6SY+CLcb6NXLzokdwOFmYLmueVsw85NvoC4raGDSWdFwsTGJ4mkJyrmJz3ZQQSxQLz9Othej+39p7hYyVRg8qIQzBTYsNVBBzletbnw0JbbqtI8Yw8bLHLCiksp4Wk3Ye1jlsTdBpcG4NtacGxbd/C5fkR+x6xVt26fvuX5Ef/vWM1Aut2pftdqkBnx0G8xCSQr4sBibBjJdSBpbU5SbC50vyqdHtoxSEbuKOPNAj3QgkA24GsBbLmFu+qxO3ckmIUxKWiXMnELu2Um3mOXMfkg9ladi7R3zHxaqNzE4I1zBt4LcuQyaanQ06oyomcvb1+wpn92vv6CoNHOiPXm+TH7ZqB3o70S683yY/bNWrLdjqxe7UmepUFXVpEYNuj73m+bb2Umt/X005be/B5vm29hpNIqZxDWnqp8O0q6MGNe0sI3SvdmsxIulhdmW4PZpzHMd9bxQraW0t3Ph48obesy5r2KgAHhFuK+mnm+miq+muGYnKO/V3xPOR3on15fkx+2WmWlnomeOX5Ke2WmarVttUol1u1JS7traaJiBGcMsrbljmJUNYrKQguOTCJr621pioD0i2nJCwKRxuN2zHNoVAZFJLcgt3Um9tFY30rohzjWHkzIrcsyhrd1wDXSsuy8VvYY5MuXOga3YLjs81aqQShGIx4GMjiMa3aM2kupcE5zlA6wFkJzcuznRV2sCe4X10H0mlfYvSSSaaNSsTKwNnTNdltKbgHqhTGoIOvjUJy3ALgGmpV1VIA229oiOWBTGjBydWtccUcZyac7Slj+ajUHHSIb5oxh4gBOAGJHFxiIEWB8Za5ANjZT2WYmttbSeKSFVVSrniJDE9aNSFI0U5Xd7m+kTadow4jauIWWwCNH4QsYIjYMVKqWy8dnPGozadR9DatQRkqWq6lZMpPt8ZJiY4AVkC8XVAZyjb3tzLlUt2caemtvRTbr4neZ4d1lsQt7kBiws9uTcF7GxsRpaxOV+kEoTEFwqsj2j8VIebshRlzDOwAQl7qvjAdALnZ0Z2rPMZRPGqZSMuUNbUsLFmPEbKGvYcMi1qSHqo1dVSBWwW2pJcPnVIVl3iKFKsw8ZuzYi4IZHkys3IFGNuwEOjW03nWUvGqZJSoyi1xYG51PFqQRoe8DlQk9IsZ4OH3QMm8sRupBZd2HZct7swk8UGuATrpRvYGOllEm+WxWRlWysoyc1HHqSBYMbAXvanIE6FdINpGBYyDHmeQIoe9mNibAjReV8x0FuRNgStZNpzyIqmMAkyRq1wTwMwVyAO0A3udBYmkRe2v0meOSRYVhkCZBya4uM1jqA1xytyLKBmY5abQaVdq7bxaSSCJLoLFDupXtwFrNyuXeyArcC5J5WppWnIeqlSrpGEdINpGHc5THd5QoDg699iCAlhc5j6ACSBQXHdJJklkVI4yivGFNiWZCpJsMwBY2XINL30zUa2/tCSLdbvm8gX4N5BbmcxUjdi1+I31sALmg+0dt4xXcRoSgPD4mUm2UlFvezbw2Ga1kvrTg2bbv4XL8iL/wB6w1t2/wDhcvzcf7ysJtUC63al+02qQPEbYlV8Su70jS8Rs3E2XMAbc+ROgHLtq9g7VmmcrJGFAjU6Kw4iFzXLHkSTbzA615TaWJEiK6cGeTOVjc8Kl8pB1y6BDyObMbVxwe0sY0qK8ZCGRgx3bjQWuLk2AXXiOj20rU08p5Rp79+w8XOOc/HfuZKOdEevN8mL2zUCAo50R+En+TH7Zqdlux1YvdqehpvUrkTVVaRGfbn4PN823sNJ7/1/5pw24v3tN803sNJza1M4hrT1UuH6VdAzaOOeOWFFQMsjEE9q8tQPQSTz5fTRIUE21tLExmTdxgqERlOV5NWZwwIW1+SgAHTNc91GlOguNbcvPXDVTlEO+mc5kd6Jnjl+RH7ZaZhSz0T+El+RH7ZaZqtW21Si3W7UlL3SLbU0EgWNFYFL6gkhiSMzai0agXY68wNL3phpf6RbSxUTqMOmcFTcbuRgvPjLrcWFhw2v5jcW6Ic4tsvENJDG7LlZkBItaxI1sDyFarVl2VM7wxvIuV2QFhYrY210Oo9BrVSCnNgTStsTb2IlljVlUxuOsIpIyRaU3IZju7FEGU6+NW9jpTS50P8AC/6BzpY2LtXGSSRB4n3LBy0jRGFrgeLDRsc0fInkb51F7qacA0VVSpSATtjHTRyQrGt1Y8fCzfGjW1x1OFpHufJ0Mk2zit8VCXTfqoIjk1iOYWBK2z6BiTw5ToaJ7ZxE6yQiFSVLcdkz/Gj0Y/EGQytfvRR22IvFY/H7+0aMYd4upiKmxIuo05ZbnPyuNSCco1BGqpUqqyZXbbGK3eJ4SrofFHcykXzupWwuXAURnONPGE2NrVr6NbRxMrS+ERZLEFBlZbAlxlJOjGwVtLjj59gxT4vH5J8qtm3gyHd3yrncPlABzjd7sg2JJZu6wL7GM5LtMWHVCqwTQ5FZ7FQLjMxXW/wfnrUkKVVSpSBVTbGN8HLCBnmzqLZMmVbIZbBiM+Vi6Ag66HUAmiXRrGYiRZDiEysJLLwlRaw01AzZTcZhcHsJob4VjvBzmEomLixWNGy3Vc9wAQY1kLWsMzKoAOuaiuwpsS2+8JQIRL4u2Ugx5UIsRz1zXv23pgVoT0ixM8aIYASxe2iF78LFQbdVSwUFuy/ZzBa9CekTYgIvg18+bWwU/FfIGzfFL5ASNbH6aUEE7S2pjRLNukJjBQx+Kckiyki+Ui7ElQdQLcWTmWwUr7Vn2hvZd0hWLKu6K5GYtaQnMG5Xfdgi2igm9zozre2tOQ9VKqrpGx7SeUBN15VA4sWOQsA9u6wN79wNL+0NpY4PJuYmkTPFl4cuSM5d5o4XOxF+ROW+oFtWDaW9sm6Ou8TOLA3jzAPz5cJJv5qH4o4rO5QkJmw5QFVvlLkYhdTzy2JP1UQYJt/8Ll+bj/eVhtet23vwyT5qL2y1iNQrvdqXrTapL64rFiRA6kpnkzZU0Kgvl7yNMlu+9eMHiscZEV4yUMzB2sgtHlOQAaEAG3Fre2h1rVD4SrKXJZQ8uYBVBZdd1bXTsFvrNe4UxO8W7XXfPm0UXjycHboA1tOdLOOfKO8+/hrKeXOe8u/kWoz0R+En+TF7ZqCg0b6JHxk/yIvbNW7Ldjq873anoPs2tSuMjan01dW0R627+DTfNN7DSc5px25+DzfNP+yaTWqXxDWnr+FLh+lXQI2jNiQ0m6AKiNGThJ4sxDjnqctrd1760XAoJth8SDJuixG7Td5VQkPnOcksdeGxPm5a0Zi5C/O2t9K4qtI07yd9Osj3RT4SX5Ce2Wmalfon8JL8iP2y00VZttqlFut2pLUJ23NOmsecpupCRGivJnGXJlzHLfVrAi19ToLUWrFtgSmF9ybSW4SACRqM2UEgE2va552rohzvWzGcxRmQ3fKM2mXXtuCBb6h6BWqsuyt5uY998JlGa9r389tL+itVIJQXEPivDYwt/BsnFYLbNaXMWYi4sREABzzHuNGqGYtZ/CYihbdWO81TJye2nWzZsnYQR3WN3AE6qpUpAI20+JEkO5zZM3HlCH40ej5tQuTe9XW4WsmNbF7zhM2Vp0KlViypFkQuHB4iM2Yaa3PMAVs2zHiDJCYc2UNx2ZV+NGeIHrLkEosO1l9IEYjCbRM4ZGdY94CVLqbjOSLcQyoI8qka3YXsedagjaaqrqVkyrJ4fkxIvLmLjdECFiAJGzZBmXhMW7AzHNcN2893R3wvNJ4SCBZbAlCubNJfdldSuTdAltcwasb4PGlMSpaS7sDGVkW4AkcnJcjIDGY1y3Fsrcr3O3o9h8UrSHENe4Fhnzrmu5JQHVVyGNbHmVJ7bnUkN1VXUpAolNoeDkWl3ue980IbSOxym9ghm4gDrkv6KKdG0xQEvhR13hyXKkle0jL1VJ5KdRQw7Ox3g7R5n3hfNm31jfd5SQ97qpl8Zk5ZQRb4tF9gwYpN94U6OWlzRlSbBMiCwB6tmDaa31PbWpApQnpJHiDGowxYPn1ylR8VwpbNzQOULAakDt5UXtQnpJhJ5I1XDsVbPckOY7cDhSSOsA5RivaB28qUEwbdhxzM7YdnClYyq+LBVhv84Go7TAWJJ0va/VLIPPzpcx+y8TJJIQ7qjlQtpnXKt4gcqqeFlUTn84ut720Y1FEh6q68irpGxbUjlKpumIIljLAZeJMw3gN+zLc6WOn0EFtSPHF5TEJgDkKDPCAG1v8AG6moDDncXG85Ud2lA7qu7YqVlRjY5boHUuD3jLm07dKHY/Zk0jOc7qj7kgCVlKZS+/y5COale+517BRBg23z9+SfNRe2WsVbOkH4ZJ81F7ZaxW/r+vpqFd7tS9abVIGsWJV4zd3VXlZiGjGZSTu1K6eb0W89xIcPit4CS2TfFtZAQIyACCLai9yO7zc6n+j8SJI2DFwskrtmlYFkYNkUqFsdSvyctdo9mSbwMzuQsruONr2IUIpUWUrfMdeWUd5pTVH00/08p+uv+C1G+iXwk3yI/bNQQX1o30R+Em+RH7Zq3ZbsdWL3ZnoLyniPpNVXGduJvSfbUq2htm3Pweb5p/2TSa9OW3B97zfNP+yaTWqZxDWnqp8O0q6Au2Y8Sd5uWcgxKIwpjGV8xuRn56Zb37OWtGEvYX5219NB9s4TFMZNxJbNEFUFrBXDEsVsNCRbiN6MJyF+duz9Nq4avLGneXfy76dZ1HeinwkvyE9stM9K/RQeMl+RH7ZaZxVm12qUW63al1m2irGJwmbNlNgpCt/2k6A/SPSOdaK54mMsjKCVJUgEGxBI0IPYfPXQ53HZKyCGMTayBAHuQSTbW5Gl/r9J51qrlgo2WNFc3YIoY3vdgACb9ut660glCsVBKcVEyhxEqnMQ4ykkMApjuL9hzWJ0UC3FcrWObCsZ45Axyqjqy5iAS2TKcvIkWOp5X89MNlqlSqpAI23hJ3eFoiQEa7AOU+NGbkDrjIJVym4vID2XAyXZWLMhYMwBmRx49wLB3Y3QaZd2UjKDQlSbX1ontrZ8sjwtGwARrm7MtuKNswAHEcqOlj2SH0HJDsabeu5e15UcASOQQruzZhYDqOqAag7sHutqCMQqVKlZMqT7GxhTELvGG8kDKVlbNlEjscpIO6zRsi5RoN2e+9FtibOeMu0jXZsg67svCgzEBybEuX5dgWs+O2RIyzqpDCSZZbO72KqIs0ZNjZWyONNACNDyqujWxpcOXMsgkuqjNdiXILkswPI2ZU0vpGNewa9CHqqrqUgUzsTGbhos/EXvffSC/i8mbNbMt5PG5RoMtu2ivR/BzRiXfAAtISoEjyjLyBuwuCeZHK5sNBQk9HJdw0WeI3kzElmylgm7zNp1yx3pt8ZRr8YFOjmy3gEgZ1Ys3Nb6kXu7X5O1xceYU5AxehPSTASzRqsLZWD3JzMluB1BuvMqzK2U6HLRWg/SfZhxESorqtnvdr21R0Urb4ylw486jlzBBB+1dj4qSSRlK5XPLfSKQCIxoFFgUyyFewmW55atCjSlPa/Rx5ZZJC8QzdjE63VUQNpyjZTIn5zHlzptjFgNb2/TRISoK9Fa85aRhW38BJKIxGwBV7m7MltCAwyg5ip1CnQ0I2hsTFPJM6uBvChQb1wEKi1wAnYb6G973GQii/SDZLTiMKVGV83ECbaEBlt8db3H/ihG1ui0k0kkgaNTIQSCGbiCGNWvzBQnMttLgHQ604Nl6QH78k+ai9s1Yq29IPwyT5mL2zVitUG73au/RetNqnv1AxsqVZI2Vgcksj8Tvchw2VTobi5+jKOY0rjg9iTrIrGVSBO0h4nvlNhlA5a9x5aanUHo2wnEkciS23cskgQgsCZFddTe5IzfoNq4YXowUkV94ukzS6Ib3YqSQSb3OUg3voxAtT8cZT+7+vuPBP8AH+/sZBRvokfGTfIj9s1AxRvoiPGTfIj9stFlvR1K92Z6MO0ek0SSyIVkurspsFtcEjTWpSjt9/vqf56T9pqlXEJ9Z22Pveb5p/2TSY4p12ypOHmABJMTgAC5JynkO2ktkbycv0RS+7U2/oqq8OUe/wCFKwqppirOfYC27sqaXOYpMuZEAG8ZQCj5jaym1xz0ueWnOjaLoAddK9CJ/JTeql92rEL+Sm9VL7tcU0YkxEeGfh3RXhxOfij5GeinwkvyE9slM9KvR1jG8heOZQUQA7mXWxkJ+L5xR9doJ+LL6mb3asW0TGFTEo1zMTi1TDXWXamHaSF0QgMy2FyVB8xYagHlcai9V/pBPxZfUy+7V+Hp+LL6mX3a93gmysO0cKI5uyrY2JIHmBOpA5XOulaqy+Hr+LL6qX3anhy/iy+qk/hQGqhOK2Y7YuOcMuRVAIJOYWEoIUciG3i3vb4JefZNpkShABKCkqSXySDqm5Gg10vz7aFbC2XuDGSGJQOLLHKFOZYlJAPaTGXPnc8+ZcA11DWXw0fiSfYap4Z+ZJ9g0gxba2W0zwsrKN21ze+nFG2ZbfGshT0SN6CLl6LyNK0hePVw1uI65nfPc/HUNkU9y/QGHwz/AIcn2DU8M/4cv2f8aM5DVVVm8L/4cn2R/Gp4YfJS/ZH8aA01KzHGHyUv1L71V4YfIy/UvvUBqqCsvhZ8lL9Se9VHGHyMv1J71BAP9lG3DQ7yPV82qHKSI90C634mNy5N+sBRDYmyThlk1z5iCAoCk2vq1zZnN9W0vYVuGMbyMv8Ac9+r8LbyMv6v36eYefC28hL+r9+hPSPBNiYxHupFsxNysbc0eMkDeCzDPcHsIFF/C28hL+r9+p4W3kJf1fv0EV9q7AkmkeQo3Fc2KRsLsix8XjeILlzKOxmJpswshK6qy204stz5+EmuXhTeQl/V+/U8LbyEv6r36JNsBq6xeFv5CX64vfq/C38hL9cXv0g1mvDVnOKfyEn1xe/Xk4p/ISfXF79JqCr0hH34/wAzF+1NWK9FNrYDESYhpFgbKY0XVor3UyE/H7mFZv8AROJ8g32ovfqRc4OJViTMQs22Nh04URMshqr91a/9E4nyDfbi9+rGyMT5Bvtxe/XP+nxf4y9/1GF/KGMUa6JDxs3yI/2pawjZOJ8g324veot0awMsbymRMgZUC3ZTcgyE9Um3MfXXTa4OJTixMxyc13jUVYcxEvmvSBvvrEfPSfttUrl0hb76xHz0n7bVdV0YMH3ecd+TYb6pPeqf6+Mb+TYf9Z71SpQS/wDXzjfyXD/rPervh/u94gXz4KFu7K7pbvvfNfs7qlSg83cfd+k/IE9c3uVf/wAgJPyBPXH3KlSgs1j/APoCT/d6euPuVf8A8gH/AN3r68/y6lSgZjOwPuzNiA5OCC5bf7Ym97/meaiw+6f/AMp+t/yVKlM4dB90v/lf1v8Akr0Puj/8r+t/yVKlGQdoPug5mC+DWuQPhe//ALKZl2p+Z+n/AAqVKMje12hf4v6f8K6DGfm/p/wqVKQehifN+mvay+apUoN1BqEVdSkSrVLVKlAS1VUqUySpV1KCUaoVKlBrqxUqUBKoirqUjeCKo1KlBpVVKlAWRVrUqUCXw3pB+FYj56T9tqlSpWmH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42863" y="-746125"/>
            <a:ext cx="2895600" cy="15621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6" name="Picture 6" descr="http://eastleyc.customer.netspace.net.au/Longevity_files/lifetable.gi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4038600"/>
            <a:ext cx="2895600" cy="1752600"/>
          </a:xfrm>
          <a:prstGeom prst="rect">
            <a:avLst/>
          </a:prstGeom>
          <a:noFill/>
        </p:spPr>
      </p:pic>
      <p:pic>
        <p:nvPicPr>
          <p:cNvPr id="29" name="Picture 2" descr="MSVU LOGO (CMYK for Print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76587"/>
            <a:ext cx="905660" cy="51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30" name="Picture 3" descr="Centre_on_Aging-colour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945" y="6273412"/>
            <a:ext cx="506700" cy="503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220" y="6306040"/>
            <a:ext cx="528292" cy="4609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914400"/>
          </a:xfrm>
        </p:spPr>
        <p:txBody>
          <a:bodyPr/>
          <a:lstStyle/>
          <a:p>
            <a:pPr algn="ctr"/>
            <a:r>
              <a:rPr lang="en-US" sz="3200" b="1" dirty="0" smtClean="0"/>
              <a:t>Minimum data requirements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0772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1. Prevalence models (e.g., Sullivan Method) 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1447800"/>
            <a:ext cx="8153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b="1" dirty="0" smtClean="0"/>
              <a:t>2. Multistate life table models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20482" name="AutoShape 2" descr="Image result for life table united states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84" name="AutoShape 4" descr="Image result for life table united states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486" name="Picture 6" descr="https://blogs.worldbank.org/opendata/files/opendata/Screen%20Shot%202013-11-08%20at%203.28.26%20PM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799" y="1524000"/>
            <a:ext cx="4028657" cy="1524000"/>
          </a:xfrm>
          <a:prstGeom prst="rect">
            <a:avLst/>
          </a:prstGeom>
          <a:noFill/>
        </p:spPr>
      </p:pic>
      <p:sp>
        <p:nvSpPr>
          <p:cNvPr id="32" name="TextBox 31"/>
          <p:cNvSpPr txBox="1"/>
          <p:nvPr/>
        </p:nvSpPr>
        <p:spPr>
          <a:xfrm>
            <a:off x="4876800" y="1905000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sp>
        <p:nvSpPr>
          <p:cNvPr id="33" name="TextBox 32"/>
          <p:cNvSpPr txBox="1"/>
          <p:nvPr/>
        </p:nvSpPr>
        <p:spPr>
          <a:xfrm>
            <a:off x="5410200" y="1524000"/>
            <a:ext cx="3200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u="sng" dirty="0" smtClean="0">
                <a:solidFill>
                  <a:srgbClr val="FFFF00"/>
                </a:solidFill>
              </a:rPr>
              <a:t>Cross-sectional data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Age and sex specific health prevalence  - not so easy to incorporate religion</a:t>
            </a:r>
            <a:endParaRPr lang="en-US" sz="24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1234966" y="4267200"/>
            <a:ext cx="1889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Baseline (T1)</a:t>
            </a:r>
            <a:endParaRPr lang="en-US" sz="2400" b="1" u="sng" dirty="0"/>
          </a:p>
        </p:txBody>
      </p:sp>
      <p:sp>
        <p:nvSpPr>
          <p:cNvPr id="37" name="TextBox 36"/>
          <p:cNvSpPr txBox="1"/>
          <p:nvPr/>
        </p:nvSpPr>
        <p:spPr>
          <a:xfrm>
            <a:off x="5029200" y="4275090"/>
            <a:ext cx="2117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Follow-up (T2)</a:t>
            </a:r>
            <a:endParaRPr lang="en-US" sz="2400" b="1" u="sng" dirty="0"/>
          </a:p>
        </p:txBody>
      </p:sp>
      <p:sp>
        <p:nvSpPr>
          <p:cNvPr id="44" name="TextBox 43"/>
          <p:cNvSpPr txBox="1"/>
          <p:nvPr/>
        </p:nvSpPr>
        <p:spPr>
          <a:xfrm>
            <a:off x="1225441" y="5704877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Religiosity</a:t>
            </a:r>
            <a:endParaRPr lang="en-US" sz="24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1252868" y="4758562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Health</a:t>
            </a:r>
            <a:endParaRPr lang="en-US" sz="24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1240466" y="6180871"/>
            <a:ext cx="2798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Other covariates </a:t>
            </a:r>
            <a:endParaRPr lang="en-US" sz="24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1263501" y="5197366"/>
            <a:ext cx="2798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Age and sex</a:t>
            </a:r>
            <a:endParaRPr lang="en-US" sz="24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6629400" y="5528438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Health</a:t>
            </a:r>
            <a:endParaRPr lang="en-US" sz="24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5029200" y="4671856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Survival status</a:t>
            </a:r>
            <a:endParaRPr lang="en-US" sz="2400" b="1" dirty="0"/>
          </a:p>
        </p:txBody>
      </p:sp>
      <p:cxnSp>
        <p:nvCxnSpPr>
          <p:cNvPr id="51" name="Straight Arrow Connector 50"/>
          <p:cNvCxnSpPr>
            <a:endCxn id="49" idx="1"/>
          </p:cNvCxnSpPr>
          <p:nvPr/>
        </p:nvCxnSpPr>
        <p:spPr>
          <a:xfrm flipV="1">
            <a:off x="3581400" y="4902689"/>
            <a:ext cx="1447800" cy="50751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6553200" y="5105400"/>
            <a:ext cx="457200" cy="457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2286000" y="3733800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u="sng" dirty="0" smtClean="0">
                <a:solidFill>
                  <a:srgbClr val="FFFF00"/>
                </a:solidFill>
              </a:rPr>
              <a:t>Longitudinal panel data</a:t>
            </a:r>
            <a:endParaRPr lang="en-US" sz="2400" b="1" i="1" u="sng" dirty="0">
              <a:solidFill>
                <a:srgbClr val="FFFF00"/>
              </a:solidFill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3058506" y="4508936"/>
            <a:ext cx="1981200" cy="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" descr="MSVU LOGO (CMYK for Print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155" y="6276587"/>
            <a:ext cx="905660" cy="51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24" name="Picture 3" descr="Centre_on_Aging-colour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900" y="6273412"/>
            <a:ext cx="506700" cy="503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778" y="6284693"/>
            <a:ext cx="528292" cy="4609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6" grpId="0"/>
      <p:bldP spid="37" grpId="0"/>
      <p:bldP spid="44" grpId="0"/>
      <p:bldP spid="45" grpId="0"/>
      <p:bldP spid="46" grpId="0"/>
      <p:bldP spid="47" grpId="0"/>
      <p:bldP spid="48" grpId="0"/>
      <p:bldP spid="49" grpId="0"/>
      <p:bldP spid="5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914400"/>
          </a:xfrm>
        </p:spPr>
        <p:txBody>
          <a:bodyPr/>
          <a:lstStyle/>
          <a:p>
            <a:pPr algn="ctr"/>
            <a:r>
              <a:rPr lang="en-US" sz="3200" b="1" dirty="0" smtClean="0"/>
              <a:t>Another unanswered question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6106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2) How universal is the association between religion and health?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 smtClean="0"/>
              <a:t>The universality is very uncertain.</a:t>
            </a:r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Examples:</a:t>
            </a:r>
            <a:endParaRPr lang="en-US" sz="2400" b="1" dirty="0"/>
          </a:p>
          <a:p>
            <a:pPr marL="0" indent="0">
              <a:buNone/>
            </a:pPr>
            <a:r>
              <a:rPr lang="en-US" sz="2400" b="1" dirty="0" smtClean="0"/>
              <a:t>Do associations exist across religious expressions, norms, geo-political circumstances and epidemiological histories?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 smtClean="0"/>
              <a:t>Do associations differ across public and private expressions?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5" name="Picture 2" descr="MSVU LOGO (CMYK for Print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76587"/>
            <a:ext cx="905660" cy="51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6" name="Picture 3" descr="Centre_on_Aging-colour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945" y="6273412"/>
            <a:ext cx="506700" cy="503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220" y="6306040"/>
            <a:ext cx="528292" cy="46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25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625164"/>
              </p:ext>
            </p:extLst>
          </p:nvPr>
        </p:nvGraphicFramePr>
        <p:xfrm>
          <a:off x="304800" y="204958"/>
          <a:ext cx="8610600" cy="6424442"/>
        </p:xfrm>
        <a:graphic>
          <a:graphicData uri="http://schemas.openxmlformats.org/drawingml/2006/table">
            <a:tbl>
              <a:tblPr/>
              <a:tblGrid>
                <a:gridCol w="563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Garamond"/>
                          <a:ea typeface="Times New Roman"/>
                          <a:cs typeface="Times New Roman"/>
                        </a:rPr>
                        <a:t>Study name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Garamond"/>
                          <a:ea typeface="Times New Roman"/>
                          <a:cs typeface="Times New Roman"/>
                        </a:rPr>
                        <a:t>Countries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59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Garamond"/>
                          <a:ea typeface="Times New Roman"/>
                          <a:cs typeface="Times New Roman"/>
                        </a:rPr>
                        <a:t>Health and Retirement Study (HRS</a:t>
                      </a:r>
                      <a:r>
                        <a:rPr lang="en-US" sz="1600" dirty="0" smtClean="0">
                          <a:latin typeface="Garamond"/>
                          <a:ea typeface="Times New Roman"/>
                          <a:cs typeface="Times New Roman"/>
                        </a:rPr>
                        <a:t>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Garamond"/>
                          <a:ea typeface="Times New Roman"/>
                          <a:cs typeface="Times New Roman"/>
                        </a:rPr>
                        <a:t>USA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59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Garamond"/>
                          <a:ea typeface="Times New Roman"/>
                          <a:cs typeface="Times New Roman"/>
                        </a:rPr>
                        <a:t>English Longitudinal Study on Aging (ELSA</a:t>
                      </a:r>
                      <a:r>
                        <a:rPr lang="en-US" sz="1600" dirty="0" smtClean="0">
                          <a:latin typeface="Garamond"/>
                          <a:ea typeface="Times New Roman"/>
                          <a:cs typeface="Times New Roman"/>
                        </a:rPr>
                        <a:t>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Garamond"/>
                          <a:ea typeface="Times New Roman"/>
                          <a:cs typeface="Times New Roman"/>
                        </a:rPr>
                        <a:t>England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8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Garamond"/>
                          <a:ea typeface="Times New Roman"/>
                          <a:cs typeface="Times New Roman"/>
                        </a:rPr>
                        <a:t>Study of Health and Aging in Europe (SHARE)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Garamond"/>
                          <a:ea typeface="Times New Roman"/>
                          <a:cs typeface="Times New Roman"/>
                        </a:rPr>
                        <a:t>19 </a:t>
                      </a:r>
                      <a:r>
                        <a:rPr lang="en-US" sz="1600" dirty="0" smtClean="0">
                          <a:latin typeface="Garamond"/>
                          <a:ea typeface="Times New Roman"/>
                          <a:cs typeface="Times New Roman"/>
                        </a:rPr>
                        <a:t>European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259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Garamond"/>
                          <a:ea typeface="Times New Roman"/>
                          <a:cs typeface="Times New Roman"/>
                        </a:rPr>
                        <a:t>Mexican Health and Aging Study (MHAS</a:t>
                      </a:r>
                      <a:r>
                        <a:rPr lang="en-US" sz="1600" dirty="0" smtClean="0">
                          <a:latin typeface="Garamond"/>
                          <a:ea typeface="Times New Roman"/>
                          <a:cs typeface="Times New Roman"/>
                        </a:rPr>
                        <a:t>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Garamond"/>
                          <a:ea typeface="Times New Roman"/>
                          <a:cs typeface="Times New Roman"/>
                        </a:rPr>
                        <a:t>Mexico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38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Garamond"/>
                          <a:ea typeface="Times New Roman"/>
                          <a:cs typeface="Times New Roman"/>
                        </a:rPr>
                        <a:t>The Irish Longitudinal Study on Ageing (TILDA)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Garamond"/>
                          <a:ea typeface="Times New Roman"/>
                          <a:cs typeface="Times New Roman"/>
                        </a:rPr>
                        <a:t>Ireland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1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Garamond"/>
                          <a:ea typeface="Times New Roman"/>
                          <a:cs typeface="Times New Roman"/>
                        </a:rPr>
                        <a:t>WHO Study on Global Ageing and Adult Health (SAGE)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Garamond"/>
                          <a:ea typeface="Times New Roman"/>
                          <a:cs typeface="Times New Roman"/>
                        </a:rPr>
                        <a:t>6 Global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51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Garamond"/>
                          <a:ea typeface="Times New Roman"/>
                          <a:cs typeface="Times New Roman"/>
                        </a:rPr>
                        <a:t>Panel on Health and Aging of Singaporean Elderly Survey (PHASE)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Garamond"/>
                          <a:ea typeface="Times New Roman"/>
                          <a:cs typeface="Times New Roman"/>
                        </a:rPr>
                        <a:t>Singapore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38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Garamond"/>
                          <a:ea typeface="Times New Roman"/>
                          <a:cs typeface="Times New Roman"/>
                        </a:rPr>
                        <a:t>Survey of Aged in </a:t>
                      </a:r>
                      <a:r>
                        <a:rPr lang="en-US" sz="1600" dirty="0" smtClean="0">
                          <a:latin typeface="Garamond"/>
                          <a:ea typeface="Times New Roman"/>
                          <a:cs typeface="Times New Roman"/>
                        </a:rPr>
                        <a:t>Kerala (KERALA</a:t>
                      </a:r>
                      <a:r>
                        <a:rPr lang="en-US" sz="1600" dirty="0">
                          <a:latin typeface="Garamond"/>
                          <a:ea typeface="Times New Roman"/>
                          <a:cs typeface="Times New Roman"/>
                        </a:rPr>
                        <a:t>)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Garamond"/>
                          <a:ea typeface="Times New Roman"/>
                          <a:cs typeface="Times New Roman"/>
                        </a:rPr>
                        <a:t>India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51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Garamond"/>
                          <a:ea typeface="Times New Roman"/>
                          <a:cs typeface="Times New Roman"/>
                        </a:rPr>
                        <a:t>Costa Rican Longevity and Healthy Aging Study (CRELES)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Garamond"/>
                          <a:ea typeface="Times New Roman"/>
                          <a:cs typeface="Times New Roman"/>
                        </a:rPr>
                        <a:t>Costa Rica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38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Garamond"/>
                          <a:ea typeface="Times New Roman"/>
                          <a:cs typeface="Times New Roman"/>
                        </a:rPr>
                        <a:t>Chinese Longitudinal Healthy Longevity Study (CLHLS)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Garamond"/>
                          <a:ea typeface="Times New Roman"/>
                          <a:cs typeface="Times New Roman"/>
                        </a:rPr>
                        <a:t>China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38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Garamond"/>
                          <a:ea typeface="Times New Roman"/>
                          <a:cs typeface="Times New Roman"/>
                        </a:rPr>
                        <a:t>Korean Longitudinal Study of Aging (KLOSA)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Garamond"/>
                          <a:ea typeface="Times New Roman"/>
                          <a:cs typeface="Times New Roman"/>
                        </a:rPr>
                        <a:t>South Korea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259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Garamond"/>
                          <a:ea typeface="Times New Roman"/>
                          <a:cs typeface="Times New Roman"/>
                        </a:rPr>
                        <a:t>Taiwan Longitudinal Study on Aging (TLSA</a:t>
                      </a:r>
                      <a:r>
                        <a:rPr lang="en-US" sz="1600" dirty="0" smtClean="0">
                          <a:latin typeface="Garamond"/>
                          <a:ea typeface="Times New Roman"/>
                          <a:cs typeface="Times New Roman"/>
                        </a:rPr>
                        <a:t>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Garamond"/>
                          <a:ea typeface="Times New Roman"/>
                          <a:cs typeface="Times New Roman"/>
                        </a:rPr>
                        <a:t>Taiwan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4227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Garamond"/>
                          <a:ea typeface="Times New Roman"/>
                          <a:cs typeface="Times New Roman"/>
                        </a:rPr>
                        <a:t>World Values Survey (WVS)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Garamond"/>
                          <a:ea typeface="Times New Roman"/>
                          <a:cs typeface="Times New Roman"/>
                        </a:rPr>
                        <a:t>94 Global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291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Garamond"/>
                          <a:ea typeface="Times New Roman"/>
                          <a:cs typeface="Times New Roman"/>
                        </a:rPr>
                        <a:t>European Values Study (EVS)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Garamond"/>
                          <a:ea typeface="Times New Roman"/>
                          <a:cs typeface="Times New Roman"/>
                        </a:rPr>
                        <a:t>47 </a:t>
                      </a:r>
                      <a:r>
                        <a:rPr lang="en-US" sz="1600" dirty="0" smtClean="0">
                          <a:latin typeface="Garamond"/>
                          <a:ea typeface="Times New Roman"/>
                          <a:cs typeface="Times New Roman"/>
                        </a:rPr>
                        <a:t>European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322" marR="373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pic>
        <p:nvPicPr>
          <p:cNvPr id="6" name="Picture 2" descr="MSVU LOGO (CMYK for Print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76587"/>
            <a:ext cx="905660" cy="51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7" name="Picture 3" descr="Centre_on_Aging-colour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5172061"/>
            <a:ext cx="506700" cy="503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5812510"/>
            <a:ext cx="528292" cy="4609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B41A570-C583-4F66-929C-77BCFF2FED5E}" type="slidenum">
              <a:rPr lang="en-US"/>
              <a:pPr/>
              <a:t>18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04800" y="228600"/>
            <a:ext cx="632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>
                    <a:lumMod val="95000"/>
                  </a:schemeClr>
                </a:solidFill>
              </a:rPr>
              <a:t>Disability-free expectancy by           </a:t>
            </a:r>
          </a:p>
          <a:p>
            <a:pPr algn="ctr"/>
            <a:r>
              <a:rPr lang="en-US" sz="2800" b="1" dirty="0" smtClean="0">
                <a:solidFill>
                  <a:schemeClr val="tx1">
                    <a:lumMod val="95000"/>
                  </a:schemeClr>
                </a:solidFill>
              </a:rPr>
              <a:t>‘public’ religious expression in Taiwan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5504" y="1499056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MEN</a:t>
            </a:r>
            <a:endParaRPr lang="en-US" sz="24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72200" y="1473189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9933"/>
                </a:solidFill>
              </a:rPr>
              <a:t>WOMEN</a:t>
            </a:r>
            <a:endParaRPr lang="en-US" sz="2400" b="1" dirty="0">
              <a:solidFill>
                <a:srgbClr val="FF9933"/>
              </a:solidFill>
            </a:endParaRPr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1846875715"/>
              </p:ext>
            </p:extLst>
          </p:nvPr>
        </p:nvGraphicFramePr>
        <p:xfrm>
          <a:off x="533400" y="1219200"/>
          <a:ext cx="41910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/>
          <p:cNvGraphicFramePr/>
          <p:nvPr/>
        </p:nvGraphicFramePr>
        <p:xfrm>
          <a:off x="4800600" y="1219200"/>
          <a:ext cx="41910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Picture 8" descr="http://t2.gstatic.com/images?q=tbn:ANd9GcR7aqpLo8CpgZoZH30bfhng_JrX_ttIvPp-aGuOtpLtHNjRl9015w5i01iQm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7937" y="177532"/>
            <a:ext cx="1762125" cy="1172614"/>
          </a:xfrm>
          <a:prstGeom prst="rect">
            <a:avLst/>
          </a:prstGeom>
          <a:noFill/>
        </p:spPr>
      </p:pic>
      <p:cxnSp>
        <p:nvCxnSpPr>
          <p:cNvPr id="14" name="Straight Arrow Connector 13"/>
          <p:cNvCxnSpPr/>
          <p:nvPr/>
        </p:nvCxnSpPr>
        <p:spPr>
          <a:xfrm>
            <a:off x="1143000" y="2209800"/>
            <a:ext cx="685800" cy="381000"/>
          </a:xfrm>
          <a:prstGeom prst="straightConnector1">
            <a:avLst/>
          </a:prstGeom>
          <a:ln w="25400">
            <a:solidFill>
              <a:schemeClr val="tx2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057400" y="3352800"/>
            <a:ext cx="685800" cy="381000"/>
          </a:xfrm>
          <a:prstGeom prst="straightConnector1">
            <a:avLst/>
          </a:prstGeom>
          <a:ln w="25400">
            <a:solidFill>
              <a:schemeClr val="tx2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2895600" y="4191000"/>
            <a:ext cx="685800" cy="381000"/>
          </a:xfrm>
          <a:prstGeom prst="straightConnector1">
            <a:avLst/>
          </a:prstGeom>
          <a:ln w="25400">
            <a:solidFill>
              <a:schemeClr val="tx2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886200" y="4876800"/>
            <a:ext cx="685800" cy="228600"/>
          </a:xfrm>
          <a:prstGeom prst="straightConnector1">
            <a:avLst/>
          </a:prstGeom>
          <a:ln w="25400">
            <a:solidFill>
              <a:schemeClr val="tx2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410200" y="2057400"/>
            <a:ext cx="685800" cy="533400"/>
          </a:xfrm>
          <a:prstGeom prst="straightConnector1">
            <a:avLst/>
          </a:prstGeom>
          <a:ln w="25400">
            <a:solidFill>
              <a:schemeClr val="tx2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324600" y="3200400"/>
            <a:ext cx="685800" cy="533400"/>
          </a:xfrm>
          <a:prstGeom prst="straightConnector1">
            <a:avLst/>
          </a:prstGeom>
          <a:ln w="25400">
            <a:solidFill>
              <a:schemeClr val="tx2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7239000" y="4267200"/>
            <a:ext cx="685800" cy="304800"/>
          </a:xfrm>
          <a:prstGeom prst="straightConnector1">
            <a:avLst/>
          </a:prstGeom>
          <a:ln w="25400">
            <a:solidFill>
              <a:schemeClr val="tx2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8153400" y="4953000"/>
            <a:ext cx="609600" cy="152400"/>
          </a:xfrm>
          <a:prstGeom prst="straightConnector1">
            <a:avLst/>
          </a:prstGeom>
          <a:ln w="25400">
            <a:solidFill>
              <a:schemeClr val="tx2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 descr="MSVU LOGO (CMYK for Print)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76587"/>
            <a:ext cx="905660" cy="51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9" name="Picture 3" descr="Centre_on_Aging-colour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945" y="6273412"/>
            <a:ext cx="506700" cy="503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220" y="6306040"/>
            <a:ext cx="528292" cy="46090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628900" y="6353145"/>
            <a:ext cx="6553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Mira </a:t>
            </a:r>
            <a:r>
              <a:rPr lang="en-US" sz="1000" dirty="0" err="1"/>
              <a:t>Hidajat</a:t>
            </a:r>
            <a:r>
              <a:rPr lang="en-US" sz="1000" dirty="0"/>
              <a:t>, Zachary Zimmer, Yasuhiko Saito and Hui-Sheng Lin. 2013. Religious engagement, life expectancy and disability-free life expectancy in Taiwan. </a:t>
            </a:r>
            <a:r>
              <a:rPr lang="en-US" sz="1000" i="1" dirty="0"/>
              <a:t>European Journal of Ageing.</a:t>
            </a:r>
            <a:r>
              <a:rPr lang="en-US" sz="1000" dirty="0"/>
              <a:t> 10(3): 229-236.</a:t>
            </a:r>
            <a:endParaRPr lang="en-CA" sz="1000" dirty="0"/>
          </a:p>
        </p:txBody>
      </p:sp>
    </p:spTree>
    <p:extLst>
      <p:ext uri="{BB962C8B-B14F-4D97-AF65-F5344CB8AC3E}">
        <p14:creationId xmlns:p14="http://schemas.microsoft.com/office/powerpoint/2010/main" val="26140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Graphic spid="12" grpId="0">
        <p:bldAsOne/>
      </p:bldGraphic>
      <p:bldGraphic spid="13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B41A570-C583-4F66-929C-77BCFF2FED5E}" type="slidenum">
              <a:rPr lang="en-US"/>
              <a:pPr/>
              <a:t>19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04800" y="228600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Adding the ‘unaffiliated’</a:t>
            </a:r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2970110011"/>
              </p:ext>
            </p:extLst>
          </p:nvPr>
        </p:nvGraphicFramePr>
        <p:xfrm>
          <a:off x="533400" y="1219200"/>
          <a:ext cx="41910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169196358"/>
              </p:ext>
            </p:extLst>
          </p:nvPr>
        </p:nvGraphicFramePr>
        <p:xfrm>
          <a:off x="4800600" y="1219200"/>
          <a:ext cx="41910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0" name="Straight Connector 9"/>
          <p:cNvCxnSpPr/>
          <p:nvPr/>
        </p:nvCxnSpPr>
        <p:spPr>
          <a:xfrm flipH="1">
            <a:off x="1056167" y="2645734"/>
            <a:ext cx="822960" cy="0"/>
          </a:xfrm>
          <a:prstGeom prst="line">
            <a:avLst/>
          </a:prstGeom>
          <a:ln w="762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973405" y="3724936"/>
            <a:ext cx="822960" cy="0"/>
          </a:xfrm>
          <a:prstGeom prst="line">
            <a:avLst/>
          </a:prstGeom>
          <a:ln w="762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2914378" y="4550734"/>
            <a:ext cx="822960" cy="0"/>
          </a:xfrm>
          <a:prstGeom prst="line">
            <a:avLst/>
          </a:prstGeom>
          <a:ln w="762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3835873" y="5094767"/>
            <a:ext cx="822960" cy="0"/>
          </a:xfrm>
          <a:prstGeom prst="line">
            <a:avLst/>
          </a:prstGeom>
          <a:ln w="762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8097940" y="5202866"/>
            <a:ext cx="822960" cy="0"/>
          </a:xfrm>
          <a:prstGeom prst="line">
            <a:avLst/>
          </a:prstGeom>
          <a:ln w="762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170069" y="4582633"/>
            <a:ext cx="822960" cy="0"/>
          </a:xfrm>
          <a:prstGeom prst="line">
            <a:avLst/>
          </a:prstGeom>
          <a:ln w="762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6248400" y="3664695"/>
            <a:ext cx="822960" cy="0"/>
          </a:xfrm>
          <a:prstGeom prst="line">
            <a:avLst/>
          </a:prstGeom>
          <a:ln w="762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5318234" y="2505736"/>
            <a:ext cx="822960" cy="0"/>
          </a:xfrm>
          <a:prstGeom prst="line">
            <a:avLst/>
          </a:prstGeom>
          <a:ln w="762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8" descr="http://t2.gstatic.com/images?q=tbn:ANd9GcR7aqpLo8CpgZoZH30bfhng_JrX_ttIvPp-aGuOtpLtHNjRl9015w5i01iQm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0" y="147310"/>
            <a:ext cx="1030572" cy="685799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2628900" y="6353145"/>
            <a:ext cx="6553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Mira </a:t>
            </a:r>
            <a:r>
              <a:rPr lang="en-US" sz="1000" dirty="0" err="1"/>
              <a:t>Hidajat</a:t>
            </a:r>
            <a:r>
              <a:rPr lang="en-US" sz="1000" dirty="0"/>
              <a:t>, Zachary Zimmer, Yasuhiko Saito and Hui-Sheng Lin. 2013. Religious engagement, life expectancy and disability-free life expectancy in Taiwan. </a:t>
            </a:r>
            <a:r>
              <a:rPr lang="en-US" sz="1000" i="1" dirty="0"/>
              <a:t>European Journal of Ageing.</a:t>
            </a:r>
            <a:r>
              <a:rPr lang="en-US" sz="1000" dirty="0"/>
              <a:t> 10(3): 229-236.</a:t>
            </a:r>
            <a:endParaRPr lang="en-CA" sz="1000" dirty="0"/>
          </a:p>
        </p:txBody>
      </p:sp>
      <p:sp>
        <p:nvSpPr>
          <p:cNvPr id="18" name="TextBox 17"/>
          <p:cNvSpPr txBox="1"/>
          <p:nvPr/>
        </p:nvSpPr>
        <p:spPr>
          <a:xfrm>
            <a:off x="1085504" y="1499056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MEN</a:t>
            </a:r>
            <a:endParaRPr lang="en-US" sz="24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72200" y="1473189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9933"/>
                </a:solidFill>
              </a:rPr>
              <a:t>WOMEN</a:t>
            </a:r>
            <a:endParaRPr lang="en-US" sz="2400" b="1" dirty="0">
              <a:solidFill>
                <a:srgbClr val="FF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050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B41A570-C583-4F66-929C-77BCFF2FED5E}" type="slidenum">
              <a:rPr lang="en-US"/>
              <a:pPr/>
              <a:t>20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47700" y="188893"/>
            <a:ext cx="6210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>
                    <a:lumMod val="95000"/>
                  </a:schemeClr>
                </a:solidFill>
              </a:rPr>
              <a:t>Disability-free expectancy by</a:t>
            </a:r>
          </a:p>
          <a:p>
            <a:pPr algn="ctr"/>
            <a:r>
              <a:rPr lang="en-US" sz="2800" b="1" dirty="0" smtClean="0">
                <a:solidFill>
                  <a:schemeClr val="tx1">
                    <a:lumMod val="95000"/>
                  </a:schemeClr>
                </a:solidFill>
              </a:rPr>
              <a:t>‘private’  religious expression in Taiwan</a:t>
            </a:r>
          </a:p>
        </p:txBody>
      </p:sp>
      <p:graphicFrame>
        <p:nvGraphicFramePr>
          <p:cNvPr id="7" name="Chart 6"/>
          <p:cNvGraphicFramePr/>
          <p:nvPr/>
        </p:nvGraphicFramePr>
        <p:xfrm>
          <a:off x="533400" y="1219200"/>
          <a:ext cx="41910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4800600" y="1219200"/>
          <a:ext cx="41910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Picture 2" descr="http://leominster-meditation.com/_wizardimages/girl_meditatio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0" y="228600"/>
            <a:ext cx="1143000" cy="1100442"/>
          </a:xfrm>
          <a:prstGeom prst="rect">
            <a:avLst/>
          </a:prstGeom>
          <a:noFill/>
        </p:spPr>
      </p:pic>
      <p:cxnSp>
        <p:nvCxnSpPr>
          <p:cNvPr id="11" name="Straight Arrow Connector 10"/>
          <p:cNvCxnSpPr/>
          <p:nvPr/>
        </p:nvCxnSpPr>
        <p:spPr>
          <a:xfrm>
            <a:off x="1143000" y="2209800"/>
            <a:ext cx="685800" cy="381000"/>
          </a:xfrm>
          <a:prstGeom prst="straightConnector1">
            <a:avLst/>
          </a:prstGeom>
          <a:ln w="25400">
            <a:solidFill>
              <a:schemeClr val="tx2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981200" y="3276600"/>
            <a:ext cx="685800" cy="381000"/>
          </a:xfrm>
          <a:prstGeom prst="straightConnector1">
            <a:avLst/>
          </a:prstGeom>
          <a:ln w="25400">
            <a:solidFill>
              <a:schemeClr val="tx2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048000" y="4267200"/>
            <a:ext cx="609600" cy="228600"/>
          </a:xfrm>
          <a:prstGeom prst="straightConnector1">
            <a:avLst/>
          </a:prstGeom>
          <a:ln w="25400">
            <a:solidFill>
              <a:schemeClr val="tx2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886200" y="4876800"/>
            <a:ext cx="609600" cy="76200"/>
          </a:xfrm>
          <a:prstGeom prst="straightConnector1">
            <a:avLst/>
          </a:prstGeom>
          <a:ln w="25400">
            <a:solidFill>
              <a:schemeClr val="tx2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410200" y="1676400"/>
            <a:ext cx="685800" cy="533400"/>
          </a:xfrm>
          <a:prstGeom prst="straightConnector1">
            <a:avLst/>
          </a:prstGeom>
          <a:ln w="25400">
            <a:solidFill>
              <a:schemeClr val="tx2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324600" y="2743200"/>
            <a:ext cx="685800" cy="533400"/>
          </a:xfrm>
          <a:prstGeom prst="straightConnector1">
            <a:avLst/>
          </a:prstGeom>
          <a:ln w="25400">
            <a:solidFill>
              <a:schemeClr val="tx2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7239000" y="3886200"/>
            <a:ext cx="685800" cy="381000"/>
          </a:xfrm>
          <a:prstGeom prst="straightConnector1">
            <a:avLst/>
          </a:prstGeom>
          <a:ln w="25400">
            <a:solidFill>
              <a:schemeClr val="tx2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8153400" y="4648200"/>
            <a:ext cx="685800" cy="228600"/>
          </a:xfrm>
          <a:prstGeom prst="straightConnector1">
            <a:avLst/>
          </a:prstGeom>
          <a:ln w="25400">
            <a:solidFill>
              <a:schemeClr val="tx2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 descr="MSVU LOGO (CMYK for Print)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76587"/>
            <a:ext cx="905660" cy="51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21" name="Picture 3" descr="Centre_on_Aging-colour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945" y="6273412"/>
            <a:ext cx="506700" cy="503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220" y="6306040"/>
            <a:ext cx="528292" cy="460902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2628900" y="6353145"/>
            <a:ext cx="6553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Mira </a:t>
            </a:r>
            <a:r>
              <a:rPr lang="en-US" sz="1000" dirty="0" err="1"/>
              <a:t>Hidajat</a:t>
            </a:r>
            <a:r>
              <a:rPr lang="en-US" sz="1000" dirty="0"/>
              <a:t>, Zachary Zimmer, Yasuhiko Saito and Hui-Sheng Lin. 2013. Religious engagement, life expectancy and disability-free life expectancy in Taiwan. </a:t>
            </a:r>
            <a:r>
              <a:rPr lang="en-US" sz="1000" i="1" dirty="0"/>
              <a:t>European Journal of Ageing.</a:t>
            </a:r>
            <a:r>
              <a:rPr lang="en-US" sz="1000" dirty="0"/>
              <a:t> 10(3): 229-236.</a:t>
            </a:r>
            <a:endParaRPr lang="en-CA" sz="1000" dirty="0"/>
          </a:p>
        </p:txBody>
      </p:sp>
      <p:sp>
        <p:nvSpPr>
          <p:cNvPr id="25" name="TextBox 24"/>
          <p:cNvSpPr txBox="1"/>
          <p:nvPr/>
        </p:nvSpPr>
        <p:spPr>
          <a:xfrm>
            <a:off x="1085504" y="1499056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MEN</a:t>
            </a:r>
            <a:endParaRPr lang="en-US" sz="24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72200" y="1473189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9933"/>
                </a:solidFill>
              </a:rPr>
              <a:t>WOMEN</a:t>
            </a:r>
            <a:endParaRPr lang="en-US" sz="2400" b="1" dirty="0">
              <a:solidFill>
                <a:srgbClr val="FF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90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5" grpId="0">
        <p:bldAsOne/>
      </p:bldGraphic>
      <p:bldP spid="25" grpId="0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B41A570-C583-4F66-929C-77BCFF2FED5E}" type="slidenum">
              <a:rPr lang="en-US"/>
              <a:pPr/>
              <a:t>21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8192" y="228600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Adding the ‘unaffiliated’</a:t>
            </a: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517283637"/>
              </p:ext>
            </p:extLst>
          </p:nvPr>
        </p:nvGraphicFramePr>
        <p:xfrm>
          <a:off x="533400" y="1219200"/>
          <a:ext cx="41910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827542744"/>
              </p:ext>
            </p:extLst>
          </p:nvPr>
        </p:nvGraphicFramePr>
        <p:xfrm>
          <a:off x="4800600" y="1219200"/>
          <a:ext cx="41910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1" name="Straight Connector 10"/>
          <p:cNvCxnSpPr/>
          <p:nvPr/>
        </p:nvCxnSpPr>
        <p:spPr>
          <a:xfrm flipH="1">
            <a:off x="5290938" y="2022144"/>
            <a:ext cx="838200" cy="0"/>
          </a:xfrm>
          <a:prstGeom prst="line">
            <a:avLst/>
          </a:prstGeom>
          <a:ln w="762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1060958" y="2438400"/>
            <a:ext cx="804672" cy="0"/>
          </a:xfrm>
          <a:prstGeom prst="line">
            <a:avLst/>
          </a:prstGeom>
          <a:ln w="762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6234752" y="3200400"/>
            <a:ext cx="838200" cy="0"/>
          </a:xfrm>
          <a:prstGeom prst="line">
            <a:avLst/>
          </a:prstGeom>
          <a:ln w="762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7162800" y="4114800"/>
            <a:ext cx="838200" cy="0"/>
          </a:xfrm>
          <a:prstGeom prst="line">
            <a:avLst/>
          </a:prstGeom>
          <a:ln w="762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8090848" y="4738048"/>
            <a:ext cx="838200" cy="0"/>
          </a:xfrm>
          <a:prstGeom prst="line">
            <a:avLst/>
          </a:prstGeom>
          <a:ln w="762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979472" y="3608696"/>
            <a:ext cx="804672" cy="0"/>
          </a:xfrm>
          <a:prstGeom prst="line">
            <a:avLst/>
          </a:prstGeom>
          <a:ln w="762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2923286" y="4474192"/>
            <a:ext cx="804672" cy="0"/>
          </a:xfrm>
          <a:prstGeom prst="line">
            <a:avLst/>
          </a:prstGeom>
          <a:ln w="762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3857176" y="5015552"/>
            <a:ext cx="804672" cy="0"/>
          </a:xfrm>
          <a:prstGeom prst="line">
            <a:avLst/>
          </a:prstGeom>
          <a:ln w="762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" descr="http://leominster-meditation.com/_wizardimages/girl_meditatio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5644" y="228600"/>
            <a:ext cx="850408" cy="818744"/>
          </a:xfrm>
          <a:prstGeom prst="rect">
            <a:avLst/>
          </a:prstGeom>
          <a:noFill/>
        </p:spPr>
      </p:pic>
      <p:sp>
        <p:nvSpPr>
          <p:cNvPr id="23" name="Rectangle 22"/>
          <p:cNvSpPr/>
          <p:nvPr/>
        </p:nvSpPr>
        <p:spPr>
          <a:xfrm>
            <a:off x="2628900" y="6353145"/>
            <a:ext cx="6553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Mira </a:t>
            </a:r>
            <a:r>
              <a:rPr lang="en-US" sz="1000" dirty="0" err="1"/>
              <a:t>Hidajat</a:t>
            </a:r>
            <a:r>
              <a:rPr lang="en-US" sz="1000" dirty="0"/>
              <a:t>, Zachary Zimmer, Yasuhiko Saito and Hui-Sheng Lin. 2013. Religious engagement, life expectancy and disability-free life expectancy in Taiwan. </a:t>
            </a:r>
            <a:r>
              <a:rPr lang="en-US" sz="1000" i="1" dirty="0"/>
              <a:t>European Journal of Ageing.</a:t>
            </a:r>
            <a:r>
              <a:rPr lang="en-US" sz="1000" dirty="0"/>
              <a:t> 10(3): 229-236.</a:t>
            </a:r>
            <a:endParaRPr lang="en-CA" sz="1000" dirty="0"/>
          </a:p>
        </p:txBody>
      </p:sp>
      <p:sp>
        <p:nvSpPr>
          <p:cNvPr id="24" name="TextBox 23"/>
          <p:cNvSpPr txBox="1"/>
          <p:nvPr/>
        </p:nvSpPr>
        <p:spPr>
          <a:xfrm>
            <a:off x="1085504" y="1499056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MEN</a:t>
            </a:r>
            <a:endParaRPr lang="en-US" sz="24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72200" y="1473189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9933"/>
                </a:solidFill>
              </a:rPr>
              <a:t>WOMEN</a:t>
            </a:r>
            <a:endParaRPr lang="en-US" sz="2400" b="1" dirty="0">
              <a:solidFill>
                <a:srgbClr val="FF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262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22</a:t>
            </a:fld>
            <a:endParaRPr lang="en-US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219906204"/>
              </p:ext>
            </p:extLst>
          </p:nvPr>
        </p:nvGraphicFramePr>
        <p:xfrm>
          <a:off x="790892" y="228600"/>
          <a:ext cx="7562215" cy="6203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2" descr="MSVU LOGO (CMYK for Print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76587"/>
            <a:ext cx="905660" cy="51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7" name="Picture 3" descr="Centre_on_Aging-colour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945" y="6273412"/>
            <a:ext cx="506700" cy="503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220" y="6306040"/>
            <a:ext cx="528292" cy="46090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/>
              <p14:cNvContentPartPr/>
              <p14:nvPr/>
            </p14:nvContentPartPr>
            <p14:xfrm>
              <a:off x="8575200" y="5320800"/>
              <a:ext cx="7920" cy="32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572320" y="5318280"/>
                <a:ext cx="13320" cy="8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5628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r>
              <a:rPr lang="en-CA" dirty="0" smtClean="0"/>
              <a:t>One hypothesis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2000" y="1066800"/>
            <a:ext cx="8001000" cy="4439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07000"/>
              </a:lnSpc>
              <a:spcAft>
                <a:spcPts val="0"/>
              </a:spcAft>
            </a:pPr>
            <a:r>
              <a:rPr lang="en-US" sz="2400" b="1" dirty="0" smtClean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Though the fundamental </a:t>
            </a:r>
            <a:r>
              <a:rPr lang="en-US" sz="2400" b="1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relationship between religious participation and health is </a:t>
            </a:r>
            <a:r>
              <a:rPr lang="en-US" sz="2400" b="1" dirty="0" smtClean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positive the magnitude </a:t>
            </a:r>
            <a:r>
              <a:rPr lang="en-US" sz="2400" b="1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 stronger within national contexts that offer tolerance and choice in </a:t>
            </a:r>
            <a:r>
              <a:rPr lang="en-US" sz="2400" b="1" dirty="0" smtClean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whether and which religious practice to pursue and how often to participate.</a:t>
            </a:r>
          </a:p>
          <a:p>
            <a:pPr indent="457200">
              <a:lnSpc>
                <a:spcPct val="107000"/>
              </a:lnSpc>
              <a:spcAft>
                <a:spcPts val="0"/>
              </a:spcAft>
            </a:pPr>
            <a:endParaRPr lang="en-CA" sz="24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07000"/>
              </a:lnSpc>
              <a:spcAft>
                <a:spcPts val="0"/>
              </a:spcAft>
            </a:pPr>
            <a:r>
              <a:rPr lang="en-CA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Proxies for tolerance and choice:</a:t>
            </a:r>
          </a:p>
          <a:p>
            <a:pPr indent="457200">
              <a:lnSpc>
                <a:spcPct val="107000"/>
              </a:lnSpc>
              <a:spcAft>
                <a:spcPts val="0"/>
              </a:spcAft>
            </a:pPr>
            <a:endParaRPr lang="en-CA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AutoNum type="arabicPeriod"/>
            </a:pPr>
            <a:r>
              <a:rPr lang="en-CA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Human Development Index</a:t>
            </a: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AutoNum type="arabicPeriod"/>
            </a:pPr>
            <a:r>
              <a:rPr lang="en-CA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Religious homogeneity</a:t>
            </a: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AutoNum type="arabicPeriod"/>
            </a:pPr>
            <a:r>
              <a:rPr lang="en-CA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Current or former communist regime</a:t>
            </a:r>
            <a:endParaRPr lang="en-US" sz="2400" b="1" dirty="0"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65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680" y="227939"/>
            <a:ext cx="7772400" cy="914400"/>
          </a:xfrm>
        </p:spPr>
        <p:txBody>
          <a:bodyPr/>
          <a:lstStyle/>
          <a:p>
            <a:pPr algn="ctr"/>
            <a:r>
              <a:rPr lang="en-CA" sz="3200" dirty="0" smtClean="0"/>
              <a:t>Multi-level model of religious attendance and self-assessed health</a:t>
            </a:r>
            <a:endParaRPr lang="en-CA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2000" y="1717195"/>
            <a:ext cx="8153400" cy="4439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07000"/>
              </a:lnSpc>
              <a:spcAft>
                <a:spcPts val="0"/>
              </a:spcAft>
            </a:pPr>
            <a:r>
              <a:rPr lang="en-CA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components:</a:t>
            </a:r>
          </a:p>
          <a:p>
            <a:pPr indent="457200">
              <a:lnSpc>
                <a:spcPct val="107000"/>
              </a:lnSpc>
              <a:spcAft>
                <a:spcPts val="0"/>
              </a:spcAft>
            </a:pPr>
            <a:endParaRPr lang="en-CA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AutoNum type="arabicPeriod"/>
            </a:pPr>
            <a:r>
              <a:rPr lang="en-CA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Individual-level effects, e.g., religious attendance</a:t>
            </a: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AutoNum type="arabicPeriod"/>
            </a:pPr>
            <a:endParaRPr lang="en-CA" sz="24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AutoNum type="arabicPeriod"/>
            </a:pPr>
            <a:r>
              <a:rPr lang="en-CA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Country-level effect, e.g., religious homogeneity</a:t>
            </a: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AutoNum type="arabicPeriod"/>
            </a:pPr>
            <a:endParaRPr lang="en-CA" sz="24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AutoNum type="arabicPeriod"/>
            </a:pPr>
            <a:r>
              <a:rPr lang="en-CA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Cross-level interaction,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CA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CA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e.g., religious attendance X religious homogeneity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CA" sz="24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CA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  Random effect, that is, idiosyncratic effect specific to each country not explained by the first three effects</a:t>
            </a:r>
            <a:endParaRPr lang="en-US" sz="2400" b="1" dirty="0"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606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752"/>
            <a:ext cx="8305800" cy="914400"/>
          </a:xfrm>
        </p:spPr>
        <p:txBody>
          <a:bodyPr/>
          <a:lstStyle/>
          <a:p>
            <a:r>
              <a:rPr lang="en-CA" sz="28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Quick results summary</a:t>
            </a:r>
            <a:br>
              <a:rPr lang="en-CA" sz="28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r>
              <a:rPr lang="en-CA" sz="28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What associates with self-assessed health?*</a:t>
            </a: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25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015955"/>
              </p:ext>
            </p:extLst>
          </p:nvPr>
        </p:nvGraphicFramePr>
        <p:xfrm>
          <a:off x="990600" y="970113"/>
          <a:ext cx="7467600" cy="57277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91000">
                  <a:extLst>
                    <a:ext uri="{9D8B030D-6E8A-4147-A177-3AD203B41FA5}">
                      <a16:colId xmlns:a16="http://schemas.microsoft.com/office/drawing/2014/main" val="294601901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59717258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162221673"/>
                    </a:ext>
                  </a:extLst>
                </a:gridCol>
              </a:tblGrid>
              <a:tr h="3326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Model 1</a:t>
                      </a:r>
                      <a:endParaRPr lang="en-CA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Model 2</a:t>
                      </a:r>
                      <a:endParaRPr lang="en-CA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extLst>
                  <a:ext uri="{0D108BD9-81ED-4DB2-BD59-A6C34878D82A}">
                    <a16:rowId xmlns:a16="http://schemas.microsoft.com/office/drawing/2014/main" val="3302493780"/>
                  </a:ext>
                </a:extLst>
              </a:tr>
              <a:tr h="2703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1. Individual effects</a:t>
                      </a:r>
                      <a:endParaRPr lang="en-CA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extLst>
                  <a:ext uri="{0D108BD9-81ED-4DB2-BD59-A6C34878D82A}">
                    <a16:rowId xmlns:a16="http://schemas.microsoft.com/office/drawing/2014/main" val="1725621000"/>
                  </a:ext>
                </a:extLst>
              </a:tr>
              <a:tr h="3604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    Religious participation (RP)</a:t>
                      </a:r>
                      <a:endParaRPr lang="en-CA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 smtClean="0">
                          <a:effectLst/>
                        </a:rPr>
                        <a:t>+</a:t>
                      </a:r>
                      <a:r>
                        <a:rPr lang="en-US" sz="2400" b="1" i="1" dirty="0" err="1" smtClean="0">
                          <a:effectLst/>
                        </a:rPr>
                        <a:t>ve</a:t>
                      </a:r>
                      <a:endParaRPr lang="en-CA" sz="24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 smtClean="0">
                          <a:effectLst/>
                        </a:rPr>
                        <a:t>+</a:t>
                      </a:r>
                      <a:r>
                        <a:rPr lang="en-US" sz="2400" b="1" i="1" dirty="0" err="1" smtClean="0">
                          <a:effectLst/>
                        </a:rPr>
                        <a:t>ve</a:t>
                      </a:r>
                      <a:endParaRPr lang="en-CA" sz="24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extLst>
                  <a:ext uri="{0D108BD9-81ED-4DB2-BD59-A6C34878D82A}">
                    <a16:rowId xmlns:a16="http://schemas.microsoft.com/office/drawing/2014/main" val="3456775608"/>
                  </a:ext>
                </a:extLst>
              </a:tr>
              <a:tr h="3604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CA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effectLst/>
                        </a:rPr>
                        <a:t> </a:t>
                      </a:r>
                      <a:endParaRPr lang="en-CA" sz="24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effectLst/>
                        </a:rPr>
                        <a:t> </a:t>
                      </a:r>
                      <a:endParaRPr lang="en-CA" sz="24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extLst>
                  <a:ext uri="{0D108BD9-81ED-4DB2-BD59-A6C34878D82A}">
                    <a16:rowId xmlns:a16="http://schemas.microsoft.com/office/drawing/2014/main" val="3065892833"/>
                  </a:ext>
                </a:extLst>
              </a:tr>
              <a:tr h="3604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2.  Country effects</a:t>
                      </a:r>
                      <a:endParaRPr lang="en-CA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effectLst/>
                        </a:rPr>
                        <a:t> </a:t>
                      </a:r>
                      <a:endParaRPr lang="en-CA" sz="24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effectLst/>
                        </a:rPr>
                        <a:t> </a:t>
                      </a:r>
                      <a:endParaRPr lang="en-CA" sz="24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extLst>
                  <a:ext uri="{0D108BD9-81ED-4DB2-BD59-A6C34878D82A}">
                    <a16:rowId xmlns:a16="http://schemas.microsoft.com/office/drawing/2014/main" val="609774266"/>
                  </a:ext>
                </a:extLst>
              </a:tr>
              <a:tr h="3604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effectLst/>
                        </a:rPr>
                        <a:t>    Human development index (HDI)</a:t>
                      </a:r>
                      <a:endParaRPr lang="en-CA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effectLst/>
                        </a:rPr>
                        <a:t> </a:t>
                      </a:r>
                      <a:endParaRPr lang="en-CA" sz="24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 smtClean="0">
                          <a:effectLst/>
                        </a:rPr>
                        <a:t>+</a:t>
                      </a:r>
                      <a:r>
                        <a:rPr lang="en-US" sz="2400" b="1" i="1" dirty="0" err="1" smtClean="0">
                          <a:effectLst/>
                        </a:rPr>
                        <a:t>ve</a:t>
                      </a:r>
                      <a:endParaRPr lang="en-CA" sz="24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extLst>
                  <a:ext uri="{0D108BD9-81ED-4DB2-BD59-A6C34878D82A}">
                    <a16:rowId xmlns:a16="http://schemas.microsoft.com/office/drawing/2014/main" val="1420548999"/>
                  </a:ext>
                </a:extLst>
              </a:tr>
              <a:tr h="3604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effectLst/>
                        </a:rPr>
                        <a:t>    Religious homogeneity (RH)</a:t>
                      </a:r>
                      <a:endParaRPr lang="en-CA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CA" sz="24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2400" b="1" i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CA" sz="2400" b="1" i="1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</a:t>
                      </a:r>
                      <a:endParaRPr lang="en-CA" sz="24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extLst>
                  <a:ext uri="{0D108BD9-81ED-4DB2-BD59-A6C34878D82A}">
                    <a16:rowId xmlns:a16="http://schemas.microsoft.com/office/drawing/2014/main" val="194541109"/>
                  </a:ext>
                </a:extLst>
              </a:tr>
              <a:tr h="3604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effectLst/>
                        </a:rPr>
                        <a:t>    Communist system of governance (CG)</a:t>
                      </a:r>
                      <a:endParaRPr lang="en-CA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effectLst/>
                        </a:rPr>
                        <a:t> </a:t>
                      </a:r>
                      <a:endParaRPr lang="en-CA" sz="24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 smtClean="0">
                          <a:effectLst/>
                        </a:rPr>
                        <a:t>-</a:t>
                      </a:r>
                      <a:r>
                        <a:rPr lang="en-US" sz="2400" b="1" i="1" dirty="0" err="1" smtClean="0">
                          <a:effectLst/>
                        </a:rPr>
                        <a:t>ve</a:t>
                      </a:r>
                      <a:endParaRPr lang="en-CA" sz="24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extLst>
                  <a:ext uri="{0D108BD9-81ED-4DB2-BD59-A6C34878D82A}">
                    <a16:rowId xmlns:a16="http://schemas.microsoft.com/office/drawing/2014/main" val="3406024092"/>
                  </a:ext>
                </a:extLst>
              </a:tr>
              <a:tr h="3604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CA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effectLst/>
                        </a:rPr>
                        <a:t> </a:t>
                      </a:r>
                      <a:endParaRPr lang="en-CA" sz="24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effectLst/>
                        </a:rPr>
                        <a:t> </a:t>
                      </a:r>
                      <a:endParaRPr lang="en-CA" sz="24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extLst>
                  <a:ext uri="{0D108BD9-81ED-4DB2-BD59-A6C34878D82A}">
                    <a16:rowId xmlns:a16="http://schemas.microsoft.com/office/drawing/2014/main" val="175043960"/>
                  </a:ext>
                </a:extLst>
              </a:tr>
              <a:tr h="3604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effectLst/>
                        </a:rPr>
                        <a:t> 3. Cross-level interactions</a:t>
                      </a:r>
                      <a:endParaRPr lang="en-CA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effectLst/>
                        </a:rPr>
                        <a:t> </a:t>
                      </a:r>
                      <a:endParaRPr lang="en-CA" sz="24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effectLst/>
                        </a:rPr>
                        <a:t> </a:t>
                      </a:r>
                      <a:endParaRPr lang="en-CA" sz="24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extLst>
                  <a:ext uri="{0D108BD9-81ED-4DB2-BD59-A6C34878D82A}">
                    <a16:rowId xmlns:a16="http://schemas.microsoft.com/office/drawing/2014/main" val="1856421751"/>
                  </a:ext>
                </a:extLst>
              </a:tr>
              <a:tr h="3604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    RP X HDI</a:t>
                      </a:r>
                      <a:endParaRPr lang="en-CA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effectLst/>
                        </a:rPr>
                        <a:t> </a:t>
                      </a:r>
                      <a:endParaRPr lang="en-CA" sz="24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Not</a:t>
                      </a:r>
                      <a:r>
                        <a:rPr lang="en-US" sz="1400" b="1" i="1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significant</a:t>
                      </a:r>
                      <a:endParaRPr lang="en-CA" sz="14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extLst>
                  <a:ext uri="{0D108BD9-81ED-4DB2-BD59-A6C34878D82A}">
                    <a16:rowId xmlns:a16="http://schemas.microsoft.com/office/drawing/2014/main" val="850325828"/>
                  </a:ext>
                </a:extLst>
              </a:tr>
              <a:tr h="405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effectLst/>
                        </a:rPr>
                        <a:t>    RP X RH</a:t>
                      </a:r>
                      <a:endParaRPr lang="en-CA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effectLst/>
                        </a:rPr>
                        <a:t> </a:t>
                      </a:r>
                      <a:endParaRPr lang="en-CA" sz="24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 smtClean="0">
                          <a:effectLst/>
                        </a:rPr>
                        <a:t>-</a:t>
                      </a:r>
                      <a:r>
                        <a:rPr lang="en-US" sz="2400" b="1" i="1" dirty="0" err="1" smtClean="0">
                          <a:effectLst/>
                        </a:rPr>
                        <a:t>ve</a:t>
                      </a:r>
                      <a:endParaRPr lang="en-CA" sz="24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extLst>
                  <a:ext uri="{0D108BD9-81ED-4DB2-BD59-A6C34878D82A}">
                    <a16:rowId xmlns:a16="http://schemas.microsoft.com/office/drawing/2014/main" val="2069519319"/>
                  </a:ext>
                </a:extLst>
              </a:tr>
              <a:tr h="3604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effectLst/>
                        </a:rPr>
                        <a:t>    RP X CG</a:t>
                      </a:r>
                      <a:endParaRPr lang="en-CA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effectLst/>
                        </a:rPr>
                        <a:t> </a:t>
                      </a:r>
                      <a:endParaRPr lang="en-CA" sz="24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 smtClean="0">
                          <a:effectLst/>
                        </a:rPr>
                        <a:t>-</a:t>
                      </a:r>
                      <a:r>
                        <a:rPr lang="en-US" sz="2400" b="1" i="1" dirty="0" err="1" smtClean="0">
                          <a:effectLst/>
                        </a:rPr>
                        <a:t>ve</a:t>
                      </a:r>
                      <a:endParaRPr lang="en-CA" sz="24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extLst>
                  <a:ext uri="{0D108BD9-81ED-4DB2-BD59-A6C34878D82A}">
                    <a16:rowId xmlns:a16="http://schemas.microsoft.com/office/drawing/2014/main" val="2701119601"/>
                  </a:ext>
                </a:extLst>
              </a:tr>
              <a:tr h="3604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   </a:t>
                      </a:r>
                      <a:endParaRPr lang="en-CA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effectLst/>
                        </a:rPr>
                        <a:t> </a:t>
                      </a:r>
                      <a:endParaRPr lang="en-CA" sz="24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effectLst/>
                        </a:rPr>
                        <a:t> </a:t>
                      </a:r>
                      <a:endParaRPr lang="en-CA" sz="24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extLst>
                  <a:ext uri="{0D108BD9-81ED-4DB2-BD59-A6C34878D82A}">
                    <a16:rowId xmlns:a16="http://schemas.microsoft.com/office/drawing/2014/main" val="2665819022"/>
                  </a:ext>
                </a:extLst>
              </a:tr>
              <a:tr h="3604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4. Random </a:t>
                      </a:r>
                      <a:r>
                        <a:rPr lang="en-US" sz="1800" dirty="0" smtClean="0">
                          <a:solidFill>
                            <a:schemeClr val="bg1"/>
                          </a:solidFill>
                          <a:effectLst/>
                        </a:rPr>
                        <a:t>slope</a:t>
                      </a:r>
                      <a:endParaRPr lang="en-CA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effectLst/>
                        </a:rPr>
                        <a:t>.0075***</a:t>
                      </a:r>
                      <a:endParaRPr lang="en-CA" sz="24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effectLst/>
                        </a:rPr>
                        <a:t>.0056***</a:t>
                      </a:r>
                      <a:endParaRPr lang="en-CA" sz="24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97" marR="45997" marT="0" marB="0"/>
                </a:tc>
                <a:extLst>
                  <a:ext uri="{0D108BD9-81ED-4DB2-BD59-A6C34878D82A}">
                    <a16:rowId xmlns:a16="http://schemas.microsoft.com/office/drawing/2014/main" val="255102521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6416675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*Models control for age and sex.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0951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26</a:t>
            </a:fld>
            <a:endParaRPr lang="en-US"/>
          </a:p>
        </p:txBody>
      </p:sp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609600" y="159590"/>
          <a:ext cx="8382000" cy="647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503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325"/>
            <a:ext cx="7772400" cy="914400"/>
          </a:xfrm>
        </p:spPr>
        <p:txBody>
          <a:bodyPr/>
          <a:lstStyle/>
          <a:p>
            <a:pPr algn="ctr"/>
            <a:r>
              <a:rPr lang="en-US" sz="3200" b="1" dirty="0" smtClean="0"/>
              <a:t>More unanswered questions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3775"/>
            <a:ext cx="8077200" cy="51054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3) What about non-religious expressions of spirituality?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 smtClean="0"/>
              <a:t> Religion is complex.  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 smtClean="0"/>
              <a:t>Distinguishing between religiosity and spirituality is difficult in a single culture let alone cross-nationally.</a:t>
            </a:r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Religion </a:t>
            </a:r>
            <a:r>
              <a:rPr lang="en-US" sz="2400" b="1" dirty="0"/>
              <a:t>– “specific principals organized around specific systems of beliefs, practices and rituals.”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Spirituality – “a notion of things sacred and transcendent.”  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 smtClean="0"/>
              <a:t>Religious person likely to define themselves as spiritual.</a:t>
            </a:r>
          </a:p>
          <a:p>
            <a:pPr marL="0" indent="0">
              <a:buNone/>
            </a:pPr>
            <a:r>
              <a:rPr lang="en-US" sz="2400" b="1" dirty="0" smtClean="0"/>
              <a:t>A spiritual person not as likely to define themselves as religious.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5" name="Picture 2" descr="MSVU LOGO (CMYK for Print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76587"/>
            <a:ext cx="905660" cy="51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6" name="Picture 3" descr="Centre_on_Aging-colour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945" y="6273412"/>
            <a:ext cx="506700" cy="503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220" y="6306040"/>
            <a:ext cx="528292" cy="46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473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5" name="Picture 2" descr="MSVU LOGO (CMYK for Print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76587"/>
            <a:ext cx="905660" cy="51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6" name="Picture 3" descr="Centre_on_Aging-colour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945" y="6273412"/>
            <a:ext cx="506700" cy="503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881353911"/>
              </p:ext>
            </p:extLst>
          </p:nvPr>
        </p:nvGraphicFramePr>
        <p:xfrm>
          <a:off x="685800" y="152400"/>
          <a:ext cx="8242202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26533" y="6047343"/>
            <a:ext cx="5076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* Spiritual significantly different from religious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601890" y="6417421"/>
            <a:ext cx="6326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    Note: Spiritual based on question about thinking about meaning of life</a:t>
            </a:r>
            <a:endParaRPr lang="en-US" sz="1400" b="1" dirty="0"/>
          </a:p>
        </p:txBody>
      </p:sp>
      <p:pic>
        <p:nvPicPr>
          <p:cNvPr id="12" name="char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600" y="1239241"/>
            <a:ext cx="432228" cy="533400"/>
          </a:xfrm>
          <a:prstGeom prst="rect">
            <a:avLst/>
          </a:prstGeom>
        </p:spPr>
      </p:pic>
      <p:pic>
        <p:nvPicPr>
          <p:cNvPr id="13" name="char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2600" y="1563581"/>
            <a:ext cx="402371" cy="493819"/>
          </a:xfrm>
          <a:prstGeom prst="rect">
            <a:avLst/>
          </a:prstGeom>
        </p:spPr>
      </p:pic>
      <p:pic>
        <p:nvPicPr>
          <p:cNvPr id="14" name="char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7599" y="1907221"/>
            <a:ext cx="402371" cy="493819"/>
          </a:xfrm>
          <a:prstGeom prst="rect">
            <a:avLst/>
          </a:prstGeom>
        </p:spPr>
      </p:pic>
      <p:pic>
        <p:nvPicPr>
          <p:cNvPr id="15" name="char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4046" y="2287481"/>
            <a:ext cx="476250" cy="493819"/>
          </a:xfrm>
          <a:prstGeom prst="rect">
            <a:avLst/>
          </a:prstGeom>
        </p:spPr>
      </p:pic>
      <p:pic>
        <p:nvPicPr>
          <p:cNvPr id="16" name="char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0391" y="2652767"/>
            <a:ext cx="402371" cy="493819"/>
          </a:xfrm>
          <a:prstGeom prst="rect">
            <a:avLst/>
          </a:prstGeom>
        </p:spPr>
      </p:pic>
      <p:pic>
        <p:nvPicPr>
          <p:cNvPr id="17" name="char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3005" y="3010621"/>
            <a:ext cx="402371" cy="493819"/>
          </a:xfrm>
          <a:prstGeom prst="rect">
            <a:avLst/>
          </a:prstGeom>
        </p:spPr>
      </p:pic>
      <p:pic>
        <p:nvPicPr>
          <p:cNvPr id="18" name="char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9685" y="3356969"/>
            <a:ext cx="402371" cy="493819"/>
          </a:xfrm>
          <a:prstGeom prst="rect">
            <a:avLst/>
          </a:prstGeom>
        </p:spPr>
      </p:pic>
      <p:pic>
        <p:nvPicPr>
          <p:cNvPr id="19" name="char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6310" y="3733800"/>
            <a:ext cx="402371" cy="493819"/>
          </a:xfrm>
          <a:prstGeom prst="rect">
            <a:avLst/>
          </a:prstGeom>
        </p:spPr>
      </p:pic>
      <p:pic>
        <p:nvPicPr>
          <p:cNvPr id="20" name="char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499" y="4484004"/>
            <a:ext cx="402371" cy="493819"/>
          </a:xfrm>
          <a:prstGeom prst="rect">
            <a:avLst/>
          </a:prstGeom>
        </p:spPr>
      </p:pic>
      <p:pic>
        <p:nvPicPr>
          <p:cNvPr id="21" name="char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4285" y="4800600"/>
            <a:ext cx="402371" cy="493819"/>
          </a:xfrm>
          <a:prstGeom prst="rect">
            <a:avLst/>
          </a:prstGeom>
        </p:spPr>
      </p:pic>
      <p:pic>
        <p:nvPicPr>
          <p:cNvPr id="22" name="char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5800" y="5231173"/>
            <a:ext cx="402371" cy="49381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220" y="6306040"/>
            <a:ext cx="528292" cy="46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57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914400"/>
          </a:xfrm>
        </p:spPr>
        <p:txBody>
          <a:bodyPr/>
          <a:lstStyle/>
          <a:p>
            <a:pPr algn="ctr"/>
            <a:r>
              <a:rPr lang="en-US" sz="3200" b="1" dirty="0" smtClean="0"/>
              <a:t>Second last slide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0772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* My study aims to provide a broad examination of how religiosity and spirituality link with health expectancy in the context of global population aging.</a:t>
            </a:r>
            <a:endParaRPr lang="en-US" sz="24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914400" y="3095312"/>
            <a:ext cx="35052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800600" y="3095312"/>
            <a:ext cx="35052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4530304" y="3019112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D6FD-1475-4976-BD02-00660971E4F2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01518" y="3831951"/>
            <a:ext cx="480997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hlinkClick r:id="rId2"/>
              </a:rPr>
              <a:t>https://globalagingandcommunity.com/</a:t>
            </a:r>
            <a:endParaRPr lang="en-US" sz="2200" dirty="0"/>
          </a:p>
        </p:txBody>
      </p:sp>
      <p:sp>
        <p:nvSpPr>
          <p:cNvPr id="8" name="TextBox 7"/>
          <p:cNvSpPr txBox="1"/>
          <p:nvPr/>
        </p:nvSpPr>
        <p:spPr>
          <a:xfrm>
            <a:off x="533400" y="4643838"/>
            <a:ext cx="876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u="sng" dirty="0">
                <a:solidFill>
                  <a:srgbClr val="FF9933"/>
                </a:solidFill>
              </a:rPr>
              <a:t>https://globalagingandcommunity.com/religion-and-health-expectancy/</a:t>
            </a:r>
          </a:p>
        </p:txBody>
      </p:sp>
      <p:pic>
        <p:nvPicPr>
          <p:cNvPr id="10" name="Picture 2" descr="MSVU LOGO (CMYK for Print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76587"/>
            <a:ext cx="905660" cy="51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1" name="Picture 3" descr="Centre_on_Aging-colour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945" y="6273412"/>
            <a:ext cx="506700" cy="503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220" y="6306040"/>
            <a:ext cx="528292" cy="4609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1794EC-9709-4FC0-BC8B-487E8943263B}" type="slidenum">
              <a:rPr lang="en-US"/>
              <a:pPr/>
              <a:t>30</a:t>
            </a:fld>
            <a:endParaRPr lang="en-US"/>
          </a:p>
        </p:txBody>
      </p:sp>
      <p:sp>
        <p:nvSpPr>
          <p:cNvPr id="876550" name="AutoShape 6" descr="data:image/jpeg;base64,/9j/4AAQSkZJRgABAQAAAQABAAD/2wCEAAkGBhASEBQTEhQWFRUUFRcYFRcYGBUWFhUcGBcVHRgWFRkYGyYeGhojGRsVIjEgIycqLCwsGB4xNTAqNSYrLCkBCQoKBQUFDQUFDSkYEhgpKSkpKSkpKSkpKSkpKSkpKSkpKSkpKSkpKSkpKSkpKSkpKSkpKSkpKSkpKSkpKSkpKf/AABEIAMQBAQMBIgACEQEDEQH/xAAcAAEAAgMBAQEAAAAAAAAAAAAABgcDBAUCAQj/xABUEAACAQMDAQUEBAUNDwIHAAABAgMABBEFEiExBgcTQVEUImFxIzKBkTNCUpKhFRYXJFRicnOCsdPU8DRDU1VjdZOVorK0wdHS4QiENWV0g6Okw//EABQBAQAAAAAAAAAAAAAAAAAAAAD/xAAUEQEAAAAAAAAAAAAAAAAAAAAA/9oADAMBAAIRAxEAPwC8aVytS7V2Nu/hz3UET4B2ySojYPQ4Yg461q/r/wBJ/d9p/p4v+6g7ruACSQABkk8AAdSa4/69dM/dtr/p4f8Aurna1270traZVvrUkxSAATxEklGwB73WvnZnTrJNLtZZo4FVbSFnd0jAH0SEszEfpNB017Z6aeBe2p+U8X/dXRsdQhmTfDIkiEkBkZXU46jKkiuRop0u6TxLVbaVQcEokZ2keR4yD581wex3ajT7dbqGS4t4GW/vPo2kRCAJ3wdpPAwPlQT2lcD9f+k/u+0/08X/AHV7h7daW7Kq3tszMQqqJoiWJOAAA3JJoO5SlKBSlKBSlKBUZ1vvCsraUwlnlmGMxQqZGXPQOeFQn0Zgaxd5/aZ7HS554ziTASM+jOQu75qMt9lcnum7LxwwGUjdJvZS55JcACdyTyWMviLn8lFHmchKdK7RibgwXMJPTxomQH7QSo+0iuxVf9rO962sb5LXY0xKkOI+GRyV8NffwpBy2SDxxU+QkgZGDjkdcfCg9UpSgUpSgUpSg05tWjWaOE53yAkYHAADH3j0GdrYHU7W9Dj7canGkscRzvl3bQASBtBJLHoBxgep6eeIX2g1iFNfsYTJKsjRklAimN+JxHl94KkfSZ909R0ya89sdZgj1nTomklSR2HuqitHICzrGGYuCuHLdFbgnpQTW81SOKSKNs7pmKrgE9Bklj5DoMnzZR50v9VjhMYfOZXVFAGeWIGT6KCVGT5sB1IBh3b/AFaCK+01ZJZUZ5wAqIriQb0AVyXG0Byhzg8Z4rz3n6xDBLp4kkljZ58Dw0Vwyh4Sytl12+94ZB97GOh4oJnqGqRwhC+fpHVFABJJY459AOpJ4AFNU1WO3QPJnBYKABkkn4egGST5BSfKoX3u6xBbxWplkliLTjBiRZNyjaZEYF1wCMYPPI6Vk74dWhgso2lklj3TqqtGiyH6r7wVZ14Kbx16keWaCY6pqkdvEZJM4HkBuY/AAdfM/AAk4AJrbqCd7OrQxaYHeSSPfIixuiCRssjkhlLrlTHvB5HX7KmWmTK8MTqSVaNGBb6xBUEFvjig2aUpQV9qOkXM2q3jWsyxSR29nhZF3wybvbBtkAIIxjIYdPQ1v2/aKa2RV1GzcFRhri3j9ogbHViIx4sYPoyYHqa3NJ/+MX//ANNY/wA95UmoOLo+vafdj9rywSnzVSu8fwk+sv2ioZ33rcy2CwwKPALBp5NyAKsZ4jVScsd3OAM+5gZJqbax2Ssbrm4t4pG8nKgSD5OMOPsNRey36dfvZwhpbQwe0yLLKC0GZHV2jeU+8nAYq7dckHqCEG7kbSaC+l9mPtFpKoSV8ojIy5KuY95JAJZcgke+fMEVdF9f2kKeJM8MannfIUQH7WxmoVqmsDwLaCwEMdrcTx28k9vJEdvikl0txHkB/rZdsYzwCSCJFpHd7ptuQyW6M4AxJLmaQY6YaQkj7MUGsvbK2mBFlbyXZ8ikXhw9fOeULHj+CWPoDUa7QaNqPhJPezRKBd2myCBTt966gA8WQgbyo9FAzz8KtAVG+8FCbRMDP7bsz911DmgktKUoFKUoFKUoIj3q9nJL3Sp4ohukG2RF82MZB2j4ldwHxIqNd1fbyBoSsrBNxUsScCKXaqyJJn6iyMviKx4JkdM7lwbTqpu9vstZRGK6i3QXc06IWgYo8isfpm2D6xCZJIHmM58wnPaDs5p1w6XF4kTiKN1Bl2mMBypLHdxkbeD5ZNdLSL4SxB0BEZ/B5yCyjgPg84PUZ6jB86iuh91dihWR5JbscMgkZDFzyGCRqqvnj624VOMUClKUClKUClKUFMdr9StR2ntZmuEU2wSJ4ilwZSx8QqECxFWB8RMHd5167xru1GvWU8twkXsnh742ScyMRIXHhhYirAhhznrkfLb7Wdj4H7T2ErsV8ZfEI/LktlyoHoMKmflx14895HZOGTXtLldiFuGKSYxgmDDxj+UWCn4Dig1e9y/tf1U09pLhITaMkkiyJPuZTJG4KbImU8Iw6jkYr131X1tJdaeHuEhaA+MyyJPlkdoyCmyJhn6NgQcYNZe+TstBJqGmXExZY5ZktpjxtA3bk5PQnMgz6D4V776+ykNzdaYzFlM1wts+MfUds5GfMEt+d8KDV79by2uEskNwkJ5mXxUuBuRwACNkTc8cg4IrN34aja3VjaIJ1i8VxcRtKk4V02MONkTEH31OCBway993ZuG4k0yIEiWS48BQMH6Jtu9ufyMJ+cc1778ezUL2dioJVkuI7eIDn3ZVwQfUgRqfs+NBr98Go21zpFmgnWISuksTyJOEdUjdTjbExB99CAQMg5qyOx97HLYWzxNuTwkUNhlDbAFJAcA4yDgkDNV/329mYV0a3Vc5tHhjh8yQQI9p+wKePNasnQdJS1tobdM7YY1QE9TtAGT8Scn7aDfpSlBwtX7EWN1L400W6QqFLCSVCQucA7HAOMn760v2MdL/AMC3+muf6WpVSghWr93GmpbzOsLBlidgfGueCFJB/Cetc/snEJLu18QBwdEtSd3vZPig5OevIzU217+5Z/4mT/caqC7Qdt7nTr3TpoeQNKs1ZG+rKhDEg+hz0I6EfMELd7d26hrFgAGbUrTcfM4MmM+uMmuV2Y7G2d37XLcIzv7feLnxZ14WdwoAVwAAOOlV83ebqOr3kCxQJHDbTR3LhfeYLE4953bAPXGAoyT51bnd9+Cu/wDON9/xD0Hz9jHS/wDAt/prn+lr3D3baYrK4gOUZWXMs7AMpBU4aQjggGpPSgUpSgUpSgUpWK5uUjRnkYIiglmYgKoHUkngCgy1TneVey3V/C+jtLLeWSyCQxKrwxqwOVLsdnidRtGc58iuKkJurvWiRCz22m5IaUZWe9HQiLPMcP77qfvAmuj6Lb2sKw28axxr0VR95J6knzJ5NBw+7zWbWWzjhgkZngUJKko2Tow+t4sZOVJbPTI8geKlNRjtP2HjuXFxC5tryMfR3EfX+BKvSSP4H/wcPZjtjI03sV+ggvVGQB+CuVH99t2PX4p1HPocBLaUpQKUpQKUpQV93to0AstSUE+w3IMgHXwpcLJj7lH8qtvvJ0aS7sY7izO6e1dLq2I537RnaPXcvIHmQoqXX9jHNE8UqhkkUo6noQwwR91Vx2Z1uTRpxpl+x9nYn2G6b6hXP4GVuisufPp8ttBIbaex17TMNykoAdQfpIJF5x8GU9DjBHqDVc9stH1q1k02F7iC5Vb2MWkkgdZd4+otxjqmOpBJ+NTHtN2JEE5vtPu0sZ5D9IshX2a4PX31PAY8nIB9cAkmq/7bdvNQaa1FxDas9lKt2WgnDI6owXkbiVyx6fWx5Y5oLO7L9hJ0uvb9RnFzd7Sse0bYbdTnKxD1IJ5wOp8yTXInuhq+tRLF71npbGSSQfVluD9RFPnsxnPwb1GdNZdT1YLHcXtrZW8mAYraVJLiYN+Lv3EDPTg+fKmpJqus6foVkkMSe8eILdOZZ3PGT1JycZc/IZOBQc7vDk9r1HTtNTn6YXdx+9jhztDfwjvHz21YtQru87KzxeLfXuDe3hDSDyhQY2QL8hjPyA525M1oFKUoFKUoNDXv7ln/AImT/caqzi0WET6LPPHHLDdafHZyCRVZVfwhJCRuHDMdy5HP31Zmvf3LP/Eyf7jVXnbSYJ2Uhf8AHS3sWjYdUcGDaynyI5oM/YvsPDZXmorCpEUk1tHGGydqeGJpVz1I97bz6DkmpF3f/grv/ON9/wAQ9RDuh7aXepXEkk6KBHCQWUYDyM8e44zwfDWIfYfXFS/u/wDwV3/nG+/4h6CU0pSgUpSgUpSg+M2Bk1Xio2uzlmyNLgfCryPb5EPLN/kFI4H4x/2eh3h3Ukxt9MhYq96zeM46x28YzMR6FhhBnrkipZYWMcMSRRKESNQqKOigDAFBmjjCgBQAAMADgADoAPIV6pSgVxe1XZWG+h2SZR0O6GVOJIXHR0PUc4yPP7sdqlBE+xvaWZ3ksb7C3tuAWI4W5jJwtxH8DwGHkfToJZUP7xtIfwkvrcftqxJlj/ykYH00LeqsmePUcdakukanHcwRTxnKSorr8mAOD8R0PyoNulKUClKUCtHWdEt7uFobiNZI26q36CD1DDyI5Fb1KClO3/drc22nTLFeh7KIeIIbobmhKn3RbygEgnO0LgA7sc5re7puxenXVnJNcW8Uk7zuJY2i2C3K4AiVPxRtw38r4VYnansrBqEIguN/h7gxCOU3EZxux1AznHqAfKqj7wO7w2dxbiykmxfOIG3Ty5SUspEzEHLjZuBB6YoOD2W7MzSas8WnywRi28b2eeSPLuniMpkT3SJnTO0MeABkfC5eyvdvb2kpuJXe6u2+tcTHcw/ixyEH3nyzjitfQe6SwtJYZYmn8SD6hMrFec7xt6ANlsgccmptQKUpQKUpQKUpQaGvf3LP/Eyf7jVBu01kJeyYU/i2Fu4+caRMP5sfbU517+5Z/wCJk/3GqK3gJ7LkAZP6lDj/ANsKCP8A/p1tcafNJj60xUfHaqkn5e8o/k1MO7/8Fd/5xvv+Ieot/wCnifdpUi/kXUg+9Ij/AMzUp7v/AMFd/wCcb7/iHoJTSlKBSlKBSlKCG6aok1+7c/Wgs7eJflK7yMR6cqM/IVMqhGov7Jr0EzcRX8Hs5PkJom3xgn98pZQPMipvQKUpQKUpQfGGRg1DO6U404xc7YLm5iTP5KzPjHyzj7KkfaLW47O1muZD7sSFvmfxVHxZsAfOuZ3daXJBpsCy8SuGlkGMYaZi5XHljcBj4UEkpSlApSlApXMuu01lGWWS5hVkzuUyIGGOuVzn9FQy977LKNivXHTHit+cUiZQfgGbHnzxQWNVH94HeJDNrNnbwyL4dtKQ8ucoJZBsDcdVjJBJ/hema0O1veVNeoYlvltomyGWK3ud7A+TSEZx8F25881X363bP92//rXH/Sg/WOjautxHuA2upKSxn60Tj60bfEeR6EEMMgg1v1RGmd4FssaNJdOLuNVQXMMMwMyKPdW6idCsuPXrzwV5zI7LvytwuJmVz+UkVzGD80Kvj840FqUqLaB3j2FyhYzRxlcZDuFBBzgr4gU+RBBUEemCCZHa3kcqh43V1PRlYMp+RHFBmpSlApSlBq6rbtJBKi/WeN1HzKkD9NRLR7nVoLWG3OnRv4UMcRPtcYDbECk48I8HHSpvSghthdahAmyDSYIkyTtjuokXJ6nCwgZ6c10OxGmzwwS+0II3luribYGDhRNKzgbgBnANSKlApSsFw2SFHn1+X9s/dQemuVHnXpJQehrAOFzgAY6k5OPu6/CvBUE+6cEcnPu/aOP7fzhu0rCs4xk/LjnPGRj7Kw3WWBypACP1x14xjBPPWg5Pb/s817p80MYBlwGhJO3bIpBVg34p68/Gq9TsPqgAzBcE4GT+q8gyfXHhcVbwn/etj14/mzn9FBcZ5Ckj14/QCc0FRt2K1MnPs9xz/wDN5B//ACr5+sjU/wBz3H+t5P6Krd9pB+qC3yxx8Dkjn4U9p8gCT5jgY+eTigqL9ZGp/ue4/wBbyf0VP1kan+57j/W8n9FVrIX3cZBIbO7kHkYwM8f269azLc+WDu814z0B9cY5HnQVPZ931/LeWzXELiCOUPMst+90jBQSgEZRRw2PWrfrVkcMVDKRk9Dgg+63pkeleoJcKAwxx1OMcDnzoNilYfH89rY9eP5s5/RXhZ24YjKn0HI548+cig2a5vaLTZbi3eKKXwWfAL7Wb3cgsuFdCNwyuQwIBOOa3Dc45YFR6nGPtwTivqz9MgjPQnH/AF4+2gq6Xud1A/V1iWJR0SGAwRr/AAUinVR91eP2GdS/x5dfmzf1mrZpQVN+wzqX+PLr82b+s0/YZ1L/AB5dfmzf1mrZpQVN+wzqX+PLr82b+s0/YZ1L/Hl1+bN/WatmlBU37DOpf48uvzZf6zUg7HdgLuyn8WS/8cEMJFMARpMj3S7iU7mU8hmBbBYZwanNKBSlKBSlKBSlKBSlKBWvLw4PqMf2/RWxXiSMMMGg1p0JjX4Dn4e7jNeEYMy7QBgjOMEfo+GR9tZPZ2HA5HzP/WvSW58zj4Amg8SD3ic45Iz6EqmD/P8AfX1PdOdu3jGByWPHIx1xzyeea2VQAYr4kKjoAPkAKDTkjPJU/Wzl8gYHko/t/wCMkqck8eWGyPc4H/k/HNZZbZSDwMkHnAz86+R2wySwBJOc46cAcZ+VBjZgxGBkDPu8Dr0bB6jrz8a88kBOGAwH5ORz5HzxW28SnqAfmM18aFTgEA46cDig0wAGQA5G2QAk+ZK+f30iXIYAYxsBHAz5kZHrn9NbngrzwOevA5+dYntOeMBTjIx6HPyoPMTANjGMnhePd4PJxwM/286xxRjC56Mob7RjP3jH3GtvwVxjaMemBivrRgjBAI9MUGrx9bjrnfkYx6evTjHSvIYZVugXeDnjaSeMj+3WtvwVznAz64Ga+mJc5wM+uOaDUHu8kYwCCcj3z/z8zk/9aRqdwYgbicHByGGPrAeX9vWtpYlHQAfICiRKOgA+QxQe6UpQKUpQKUpQKUpQKUpQKUpQKUpQKUpQKUqOd40irpN8WOP2tKBzjkqQo+1iB9tBo6vq093PLbW03s8FvgXd0Nu4MQD4EBb3VYKQWc525A61ifsVpghE4uZ1yBi6F7PuJJwG3GQoST5Yxnyrb0vs9DYaYkCzG3C+8ZCI2bezbjkOpDHcQBxnhQOa2Zr1fZwA5WUHO4W771Ylg0vgH3lyCx54GckEcUGroWs3EFwtleOJfEUvaXIAXx1UZaOQDgSqpByOGXngg1LKg/bns5De6NIviGcxRvNFIuwFnSNyv4NQu05IIA5B+2pL2YlDWVqynIa3hIPXIMa4OaDp0pSgUpSgUpSgUpWjZa3bzSSRxyo7xMVkUH3lIODkfA8Z6ZBHWg3qUqN942ovBpV28Zw/hbEI4IaRljBB8jlutBE+8HvCeQSWWmpJM5G2W5hWSSOAhveT6JGLPgY46bh8QO/2I7w0vfoZ42tbodYJcqzgDmSLcqllznjGRj7aiyWumWaJbz61PuiUJ4dvN4SJjqBFbKWBzydxJ8yetaHaL2U2pubLVpLl7N0uFhmlSZ/o2G7YXUSp7pOeoI4I9AumlfEbIz619oFKUoFKUoFKUoFKUoFKUoFKUoFKUoNXVNUhtoXmncRxxjLMegH/ADJPAA5JOBVedsNW1C7tQwt44YGmg8KKct7VeMsqOkYReIQxXndkgAk7QCRvXtz7beCZubSzuYoYVIys1w0qpJMR5rECVXqN+4+VdLRj7ZfzXTcxWjPb2o8i44uZ/nu+iB9Ef8o0Gt2b15oVGn6oUWcAiNifobuM9PCdwAzqDsKH3uAec1qRdn7DxR+3WYBs+z7svngFWi8ugB9wHA6jrU31HS4LiMxzxpKh6q6h1+eCOvxqOjus0n9zZH5JknMfHlsMm3Hwxig0e0faCW6PsmlhJmjZXuH3YgRYyG9mMi5HiSEBNozhS2cVzOxetXllp8JmjSe0jTazwiT2i1Kkh454XGW8NsqSvICH3fWxrKwihQRxIkaL0VFCqPkAMVGrhvY9TRgcQagdjjyjuVUlHHp4sasp9WjU+ZoJNZXsc0ayRMHR1DKynIYHoQazVAOztybK4jTG20v3cRj8W3ulZt8a+SxzbWZV8mBA61P6BSlKBSuZr/aO3s41ediN7iONVVneR2+qkaKMsxrJo+tw3KM0RbKOUkR1ZHjYYJV1YZBwQfiCCMg0HvVdWgtommndY416sf0AAckk8ADknpVYtqk7XU0qCSJIN86QoniSxySqSonjVTJtlILMFyqFtp97JSSd4UBluNMiD7CbmRw+0NtMVtMytg8HB8q5PYrQh+qbSLJJKLWJ1mlkJDNc3BjZ4wM8JHGq+7k4ZvXJoLIt5dyKxBXcoO09RkZwfiK4nbvRXu9OuYI/wjR5j+Loyug+1lA+2u8WAGTUS/X1JPk6fZy3SBivilkt4Gx5o8nLrnIyqkcUHK7rVePTrWT6GO38EiTqkhlDsreJxtPvA+jZ4+fG70uz9zdG1gPhGW4vCsToCZBD4UvimRiBwFIOFGOPOupY9ldXjadgliYZ5PENm7TNEjNyzxy7Mqxbkrt25Jxio1ea3qcepFo1tbudYxBEsYkFvZOxJaCIZHiSMigscgqFO7aqmguxVwMelfarPQ+8i6S9FreiOVZJBEk1ujKqy7trIysxLR+IWQSDHMUnBAJFmUCuYe01kJDEbmESA4KGRA2c4IxnrnjFR/t32iuQWsbGN3uXgMrOrxx+DFvCF1ZyMyH3gPQ81CNQ7YXsVu6W+mtGrwww77gIIEKCQMFySkoJJIycElsg9CF1Uqse57tnPdNcQSQ7EiIMbRkyQJ5PCJCx+DKoJABYDACirOoFKUoFKUoFKUoFKUoFR/txrEkFoRD+HndYLf8AjJTtVv5I3P8AJKkFRPVvptZs4vK3guLk+hZykMf3BpaDDrUEFhpscCHb7P4Tx7gQJGhkSQrv+r4khVhgkEl/jUP7Hd4Ntaw21q7PultBLvjjaZkdpp3beignLBg3Q48+oqz9Q1eyyYJ5oMuNrRSPHlg3BUox5B9MVHe6HSYYtKt3jRVaVN0jAe85yfrHqcDAA6AUHYs+1Xjcw2t0y/lNGIB9guGRiPiAa3Rez5/AHHP98jz93T9NdClBwL3tcsPM1tdRr+UIfHX7fZ2kx9uKrntP3kW06yhC5ayaxkG+MxySsl0m90jOCMAgYIH4Q8YFXLUG72dGtpbRJJY0Zo7m2CswGQr3EaupPmpVjkHjz8qDNbaVHe6T7MsgMgRWEqZKJcA7w8bgYbbN+STxx512+yWuG7s4pmG2QgrKv5EqErKv2OG+zFbFhrVpIfDhmhcqMbI5I2IA8tqngCuH2VXwtQ1O3xhTLDcp/wC4jw+P/uRMf5VBLKUpQQzvQ7EPqNqvhOyT27GWEj8ZgPq5yNpJxhs8EVye4q3cWM8szM00l1J4xZy7bkCqQ2RwftOc5z5CyDVKdm+0t2l/PFZG3QX91cTRRTrK5Bj3iRmeNlVAzRthcMRwcY5IWD3kwsLMXKAl7KaO6UDzER+lH2xGStTVZ1s72LUEI9mvBHDdEfVUn+5rk/DnwyfRl9K39B7YWl7EYpWjjuPejuLV3XxEYZWRMZyy5zhhwQRWh2QtEmsZ9LuveNqWtXBxl4iM28g9MxFcH1Q+lB57x9aZvA0yA4n1BtjEdYoP79J89oYD+V6VK9LaEJ4cIASA+FtHRNgACj5DFVr3admJv1Uu7i6lM8lqq2qyHGCQB9X0IhEefPdK+eea5upanP7TqFpHII4Wu5HZd5Wdx4MJlLvk+z2agbmk+sQQqjPACW652ja9la0tJvChQkXVypAYAfWit2PGQM75OiAeZpaaStvaGW3jETyAQWKY/ALMyqsjA8mRjiWQnnChT9XJ2Ox3ZZUtkJGFkxwV2fRDkAp+Jv4yn4qnactuZpLewbpoPSMvIfmEKAf/AJGP8kUFRav2aaVoILZijNcXBtmz7wGmwPHASf31y00hPn4pPnVhdle3kF1pntshEfhK3tI/wTxjLjH3ED0YedcPTl26np0Z4aO2usg/lPHZuzD4lnk+41w4ewzfq9cWwfbaTsl7NDxtmVWyqgeQFxuyBxtK/Cg6l5E66Te31wh9p1BVEcfnGHIS0gHy3KzDzLNkVIbTu2tDte8Mt7KOSbiRpEzjnbFxGBnOBt4rHrzC61O1tesdp+3Lg+QYZW2Qn13F3wfJAa3r3vF0qF9j3kO7OCA2/b/DKZC/big71taRxqEjRUUdFUBVHyA4rLXiGdXUMhDKwBVgQQQehBHBFe6BSlKBSlKBSlKBSlKBVWdr9WdNZkt0fwZbq3toklHWKEPdyXEidffwu0fFgfKrTqBdp+zdrd6zbpdRB0NjPtyWXLJNB0ZSDkKzdD0Y0Gnr0OlWdnKsFnBKyQzSMHjVmkFtPHFN4jsCxYlm94k9M1l7Aa+ba3kgmhnjgt3IheSNw4ibLKJYwC2EJKeKuVOzJI6npnul0vPMcp68G4uSMMcuvMn1X/GHnXb1zQzMqtDIYZ4smGUDIXOMo69HjbAyp9ARggEBu2OpQzLvhkSVfykZXH3qSKLZ4mMu9+UCbNx8MYZjuC+TnOCfQD0qtdYu4I2J1XRzv87u0TxY39WLptljzzw2TXO/XL2Vzt3XJP5G/UT9m3figtnUNXt4F3TyxxL6uypn5ZPJ+VV53jdovHSKH2aaS0JM85Ebb5Ehw6IUIzFHI4/CSbeI3wDjn5os6yMP1J0kQk9by7jEYX98uSZZjjyBHxIqc6b2dSOF45WM7TA+0SPjMxYbTkDhU28BBwo4HqQiNhZaXeW8ccttFDN4VswaFFieJ5ofFUxOgDIV2uf5PNand9rT3GqSiRw8sFn7PO4GBI0Vy/hyfAvG2ceR3Dyrur3R6UP73KemQbi5w21Sq7vpOcIWQfvSRWr2E0O3tdT1OO3jCRqLMcEnDGKRmGWJJ6qxyc5agnlKUoFUt227JS2epWc0TJJDNdyeDHKZIlgmnAP4WL3whcbgB0OeOSaumuN2p7Mx30AidmTbLHKjpjcjRtkFcgjOMj7aCK6nqloRs1nTREBn6fw1ubfJJ94TIu+Mkkn3lXqea2NO7v7A/tjTbqaDcoG+3n8WNgvRWWXepAz08s1OsVF9T7AWBZp03WcmMtNbSG3OOpLhfcbz5ZTQc9zJpVkLeNhcXl1PL4BI2tNJKxdpZgOgQHLEcYQdM4EX0HsK8eqS2TsssTCG8upm5luCeBbv5CNrhXkI8wACTXQ0fU1F1JNbtcazOE8KKQJHFBAgOWUz+7EWY4y6gkhQPLnV1Uapb3sl7cObRZkjUyW8YvLeJY92Eu0KrJnLE+KvHOOlBbdfCKgWna7qcy5gvNJuF8iPGU/ygsjYPwxWrq/am+hGLjUdNgz0EUUtxMfgkZlyxzj8Wgw9tbGf9WLeWxINxa2bzPCekyBwixr6O6tKu7ywvTiu5c6aNU9jvrW5a3CxyDeiqZSJNgaJt4KrtKnOQSGHGKjvZu21eO4lv/Z2uhKkcYFy8dveFVJJMMar4cUZJz4TEElQSea9WQglupo1vLvTPaG8SSzZI4HaQ8PJBMwYEPwSIzyefOg3tS7F6HZ7ptQlaV5CCzXU7u0pUYX6JSBIQOAAhwOKyx67MISNM0oi3XljIqWwlUEblggxvcsmQCwUc+dSHRexNjav4kcQMp6zSFpZj85JCWHyBArvUFNXXbSw090l06crG48SaxZG8FRvw4TOPZp+JD4edrbMY5XdcUUoZQynIYAg+oPINfnLvdvNOOquI5JRvKR3wjRSpCMpYoSw3SDamRgDK9Sciv0Fol5DLbQyQNuiaNTGeeVwMZzznyIPOQaDepSlApSlApSlApSlAqOdr9JlfwLq3G64s3MiJx9MjLtlgyehdcYPkyrUjpQc3Qe0EF5CJYWyM4ZTw8bD60cqnlXB6g/zV0qj2sdjY5ZTcQSPa3OMGaLH0mOgnjPuSgfvhn0IrUGoazb8S20N4v5dvJ4EmB5tDN7uf4MlBLK+YqKjvAVTiWy1CL4m2eRfzoS4r3+yNZ4+pd/L2O7/AKKglFKih7fhjiGxv5fQ+zmJfzp2QV5N3rVxwkMFip4Lyv7TMB6rHHiMH+E5+VB1+0faSGziDvlnc7YYk5kmc9EjXzPx6Dqa1uxuiywQu9wQbi5laefByqs2AI1P5KIEQfwSfOvuh9j4beQzuz3Fyww1xMQz4/JjAAWJOvuoB8c13qBSlKBSlKDm9odcjs7d55AzBcBUUZd2YhURB5szED7ajidk7i8Hjaphz9aOyQ/taI/i+LyPaJBxksdvXArtdsNDe7tGjiYJKrRyws3KiSJ1dN370lcH4GuZF2/aP3buyvIJAPe2wtcRE/5OSHdkfMA0HgQ68AViXTooxxGD45KDyyqALx6DiuTp3ZrtLFM0rajby7usckbmIem1UClcfAj45ruP3j22PcgvpD+Stnc5/wBpAP015/XneP8AgdKuz/Gtb24/2pCf0UHDvewl/MxaWDRZGPVmtZtx+bB81ks+z+q2YaS3tNIyozthilgkfHVFc5AJHAzxmuwb7XpBlLayg/jZ5ZiPsijUH76jt/b9q9+WeEx+a2jRRv8AYbqM/wA9Btdl7bVLq0jvo78iabLNDIiSWmNxAjVFCyRlehbdnIOc9a2tUi1hom9qtdNuIVBLReJMpYAHJV5U2KevX76jVp2ftII1S50zVn25/vpnTkkk7becLySeiedbD2OgEbWtNQCn60Zj1Tb8mXJB8vuFBn0HtE9tFJPbmWSygYrdWsx33FjgAl4JASJYQpztJPujg9QLOhmV1DKcqwBBHQgjII+yq+M7TWr2Ol2ElvFKCjTzQ+zwxq4w8io+JJnK5A93rjJqfWdsscaRr9VFVV+SgAfoFBwtW7vtOuZhNNArPklj/hMxmPD+oC4I6YIB9cyCCBUUKoAVRgAdABXulApSlApSlApSlApSlApSlApSlApSlApSlApSlApSlApSlApSlApSlApSlApSlApSlApSlApSlApSlB//2Q=="/>
          <p:cNvSpPr>
            <a:spLocks noChangeAspect="1" noChangeArrowheads="1"/>
          </p:cNvSpPr>
          <p:nvPr/>
        </p:nvSpPr>
        <p:spPr bwMode="auto">
          <a:xfrm>
            <a:off x="63500" y="-900113"/>
            <a:ext cx="2447925" cy="18669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76554" name="Picture 10" descr="http://www.pagefarm.net/wiki/images/4/4d/Yin_Yang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3163529"/>
            <a:ext cx="3581400" cy="3465871"/>
          </a:xfrm>
          <a:prstGeom prst="rect">
            <a:avLst/>
          </a:prstGeom>
          <a:noFill/>
        </p:spPr>
      </p:pic>
      <p:pic>
        <p:nvPicPr>
          <p:cNvPr id="876556" name="Picture 12" descr="http://www.buddhablends.com/images/gautam_buddha_in_meditation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457200"/>
            <a:ext cx="2590800" cy="347478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352800" y="966788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2"/>
                </a:solidFill>
              </a:rPr>
              <a:t>Thank you</a:t>
            </a:r>
            <a:endParaRPr lang="en-US" sz="4800" b="1" dirty="0">
              <a:solidFill>
                <a:schemeClr val="tx2"/>
              </a:solidFill>
            </a:endParaRPr>
          </a:p>
        </p:txBody>
      </p:sp>
      <p:pic>
        <p:nvPicPr>
          <p:cNvPr id="10" name="Picture 2" descr="http://leominster-meditation.com/_wizardimages/girl_meditatio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23086" y="609600"/>
            <a:ext cx="2216114" cy="2133600"/>
          </a:xfrm>
          <a:prstGeom prst="rect">
            <a:avLst/>
          </a:prstGeom>
          <a:noFill/>
        </p:spPr>
      </p:pic>
      <p:pic>
        <p:nvPicPr>
          <p:cNvPr id="11" name="Picture 8" descr="http://t2.gstatic.com/images?q=tbn:ANd9GcR7aqpLo8CpgZoZH30bfhng_JrX_ttIvPp-aGuOtpLtHNjRl9015w5i01iQm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71600" y="4242621"/>
            <a:ext cx="3505200" cy="2332551"/>
          </a:xfrm>
          <a:prstGeom prst="rect">
            <a:avLst/>
          </a:prstGeom>
          <a:noFill/>
        </p:spPr>
      </p:pic>
      <p:pic>
        <p:nvPicPr>
          <p:cNvPr id="9" name="Picture 2" descr="MSVU LOGO (CMYK for Print)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02" y="5443122"/>
            <a:ext cx="905660" cy="51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2" name="Picture 3" descr="Centre_on_Aging-colour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90" y="6142686"/>
            <a:ext cx="506700" cy="503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1994888"/>
            <a:ext cx="1959596" cy="170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408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87655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76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76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76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59259E-6 L 2.77778E-7 -2.59259E-6 C 0.01215 0.00093 0.02343 0.00278 0.03541 -2.59259E-6 C 0.04375 -0.00208 0.05156 -0.00602 0.05937 -0.00972 C 0.06823 -0.01389 0.07743 -0.01759 0.08541 -0.02361 C 0.10642 -0.03981 0.12586 -0.05949 0.14062 -0.08472 C 0.14739 -0.09606 0.15312 -0.10833 0.15833 -0.12083 C 0.16163 -0.1287 0.16753 -0.15579 0.16875 -0.1625 C 0.17152 -0.17685 0.17604 -0.20556 0.17604 -0.20556 C 0.18055 -0.25833 0.17673 -0.21713 0.1875 -0.30833 C 0.18871 -0.31759 0.19062 -0.33611 0.19062 -0.33611 C 0.19114 -0.34329 0.19288 -0.35949 0.19062 -0.36806 C 0.1901 -0.37037 0.18854 -0.37176 0.1875 -0.37361 C 0.1868 -0.375 0.18611 -0.37639 0.18541 -0.37778 C 0.17691 -0.39861 0.18732 -0.37407 0.1802 -0.39444 C 0.17708 -0.40394 0.17413 -0.41366 0.16979 -0.42222 C 0.14895 -0.46551 0.16805 -0.42894 0.15625 -0.44722 C 0.15555 -0.44861 0.1552 -0.45023 0.15416 -0.45139 C 0.15104 -0.45579 0.15052 -0.45556 0.14687 -0.45694 C 0.14132 -0.45602 0.13541 -0.45741 0.1302 -0.45417 C 0.09097 -0.43056 0.10382 -0.42986 0.075 -0.40833 C 0.03472 -0.37824 0.00833 -0.36065 -0.02917 -0.32222 C -0.04809 -0.30301 -0.06667 -0.2919 -0.07813 -0.26528 C -0.07986 -0.26111 -0.08091 -0.25602 -0.0823 -0.25139 C -0.07778 -0.22731 -0.07639 -0.20185 -0.06875 -0.17917 C -0.06459 -0.16736 -0.05643 -0.15787 -0.04792 -0.15139 C -0.0441 -0.14861 -0.04028 -0.1456 -0.03646 -0.14306 C -0.03403 -0.14167 -0.01962 -0.1338 -0.01563 -0.13194 C -0.01285 -0.13102 -0.01007 -0.13009 -0.0073 -0.12917 C -0.01702 -0.1287 -0.02709 -0.13171 -0.03646 -0.12778 C -0.06285 -0.11713 -0.07882 -0.09815 -0.0948 -0.06944 C -0.09914 -0.06157 -0.10174 -0.05185 -0.10521 -0.04306 C -0.1066 -0.03565 -0.10816 -0.02847 -0.10938 -0.02083 C -0.11146 -0.00671 -0.11164 0.00069 -0.11233 0.01528 C -0.11146 0.02593 -0.11268 0.03727 -0.10938 0.04722 C -0.10573 0.05764 -0.09879 0.06528 -0.09271 0.07361 C -0.08993 0.07731 -0.08768 0.08194 -0.08438 0.08472 C -0.07223 0.09398 -0.06754 0.09306 -0.05521 0.09444 C -0.05695 0.09722 -0.05834 0.10023 -0.06042 0.10278 C -0.06754 0.11157 -0.06719 0.10671 -0.07292 0.11667 C -0.07483 0.11991 -0.07639 0.12407 -0.07813 0.12778 C -0.07848 0.13009 -0.07934 0.13218 -0.07917 0.13472 C -0.07674 0.15185 -0.07639 0.16829 -0.06459 0.17778 C -0.05903 0.18194 -0.05278 0.18449 -0.04688 0.1875 C -0.02761 0.19676 -0.0125 0.20347 0.00833 0.20556 C 0.02847 0.20718 0.04861 0.20648 0.06875 0.20694 C 0.07986 0.20509 0.10225 0.2037 0.11354 0.19583 C 0.12014 0.19097 0.12534 0.1838 0.13125 0.17778 C 0.13159 0.16991 0.13316 0.16181 0.13229 0.15417 C 0.13194 0.15 0.1302 0.14606 0.12812 0.14306 C 0.1217 0.13218 0.11458 0.12222 0.10729 0.1125 C 0.09253 0.0919 0.09583 0.09861 0.075 0.08333 C 0.06979 0.07917 0.06493 0.07431 0.05937 0.07083 C 0.05243 0.06597 0.04514 0.06134 0.0375 0.05833 C 0.02777 0.05394 0.00729 0.04861 0.00729 0.04861 C 0.00382 0.04954 -0.00157 0.04699 -0.00313 0.05139 C -0.0092 0.06875 -0.0007 0.07639 0.0052 0.0875 C 0.00816 0.09282 0.01041 0.09884 0.01354 0.10417 C 0.02048 0.11528 0.03003 0.12523 0.03958 0.13194 C 0.04357 0.13449 0.04791 0.13565 0.05208 0.1375 C 0.0552 0.13611 0.05885 0.13588 0.06145 0.13333 C 0.06336 0.13125 0.06389 0.12778 0.06458 0.125 C 0.06701 0.11505 0.06961 0.08032 0.06979 0.07778 C 0.06562 0.05093 0.06302 0.02361 0.05729 -0.00278 C 0.0559 -0.00972 0.05225 -0.01528 0.04895 -0.02083 C 0.04218 -0.03264 0.03593 -0.03819 0.02604 -0.04444 C 0.0217 -0.04745 0.01701 -0.04907 0.0125 -0.05139 C 0.01041 -0.05093 -0.02743 -0.05046 -0.03438 -0.03194 C -0.03629 -0.02662 -0.03577 -0.01991 -0.03646 -0.01389 C -0.03681 -0.00324 -0.03837 0.00741 -0.0375 0.01806 C -0.03473 0.04722 -0.02882 0.06273 -0.01042 0.08056 C -0.00521 0.08542 0.00139 0.08611 0.00729 0.08889 C 0.01527 0.08472 0.0243 0.08287 0.03125 0.07639 C 0.03385 0.07384 0.03298 0.06806 0.03333 0.06389 C 0.03472 0.05093 0.03541 0.03796 0.03645 0.025 C 0.03611 0.02176 0.03663 0.01806 0.03541 0.01528 C 0.03402 0.01134 0.03125 0.0088 0.02916 0.00556 C 0.02812 0.0037 0.0276 0.00116 0.02604 -2.59259E-6 C 0.0243 -0.00185 0.02187 -0.00185 0.01979 -0.00278 C 0.01389 -0.00046 0.00694 -0.00093 0.00208 0.00417 C -0.01563 0.02269 -0.01164 0.05556 -0.00521 0.08056 C -0.00313 0.08796 0.00312 0.09213 0.00833 0.09583 C 0.0118 0.09792 0.01597 0.09676 0.01979 0.09722 C 0.02291 0.09537 0.02708 0.09514 0.02916 0.09167 C 0.04045 0.07222 0.0309 0.04306 0.02708 0.025 C 0.02708 0.02477 0.021 0.01227 0.01979 0.01111 C 0.01875 0.00972 0.01701 0.00926 0.01562 0.00833 C 0.01284 0.0088 0.00868 0.00625 0.00729 0.00972 C 0.00399 0.01875 0.00746 0.02708 0.01145 0.03333 C 0.01319 0.03565 0.01475 0.03843 0.01666 0.04028 C 0.01788 0.0412 0.01944 0.0412 0.02083 0.04167 C 0.02187 0.03889 0.02343 0.03611 0.02395 0.03333 C 0.02604 0.02292 0.02465 0.01134 0.02395 0.00139 L 0.02291 0.00694 L 0.03125 0.05 L 0.03125 0.05 " pathEditMode="relative" ptsTypes="AAAAAAAAAAAAAAAAAAAAAAAAAAAAAAAAAAAAAAAAAAAAAAAAAAAAAAAAAAAAAAAAAAAAAAAAAAAAAAAAAAAAAAAAAAAAAAAA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2829</TotalTime>
  <Words>1362</Words>
  <Application>Microsoft Office PowerPoint</Application>
  <PresentationFormat>On-screen Show (4:3)</PresentationFormat>
  <Paragraphs>316</Paragraphs>
  <Slides>30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Arial</vt:lpstr>
      <vt:lpstr>Calibri</vt:lpstr>
      <vt:lpstr>Consolas</vt:lpstr>
      <vt:lpstr>Corbel</vt:lpstr>
      <vt:lpstr>Garamond</vt:lpstr>
      <vt:lpstr>Times New Roman</vt:lpstr>
      <vt:lpstr>Wingdings</vt:lpstr>
      <vt:lpstr>Wingdings 2</vt:lpstr>
      <vt:lpstr>Wingdings 3</vt:lpstr>
      <vt:lpstr>Metro</vt:lpstr>
      <vt:lpstr>Spirituality, religiosity, and health in global perspective</vt:lpstr>
      <vt:lpstr>PowerPoint Presentation</vt:lpstr>
      <vt:lpstr>Global ‘Population aging’</vt:lpstr>
      <vt:lpstr>Reason 1: Drop in fertility</vt:lpstr>
      <vt:lpstr>Reason 2: Chance of living to old age increasing</vt:lpstr>
      <vt:lpstr>Old people are more likely to live to advanced ages</vt:lpstr>
      <vt:lpstr>Number of Thais over 80 and under 5 </vt:lpstr>
      <vt:lpstr>PowerPoint Presentation</vt:lpstr>
      <vt:lpstr>Summarizing the demographics</vt:lpstr>
      <vt:lpstr>What is the impact of population aging and increasing longevity on quality of life and costs of care?</vt:lpstr>
      <vt:lpstr>Where does religion factor in?</vt:lpstr>
      <vt:lpstr>PowerPoint Presentation</vt:lpstr>
      <vt:lpstr>Our project is addressing some unanswered questions</vt:lpstr>
      <vt:lpstr>Models for calculating healthy life expectancy</vt:lpstr>
      <vt:lpstr>Minimum data requirements</vt:lpstr>
      <vt:lpstr>Another unanswered question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One hypothesis</vt:lpstr>
      <vt:lpstr>Multi-level model of religious attendance and self-assessed health</vt:lpstr>
      <vt:lpstr>Quick results summary What associates with self-assessed health?*</vt:lpstr>
      <vt:lpstr>PowerPoint Presentation</vt:lpstr>
      <vt:lpstr>More unanswered questions</vt:lpstr>
      <vt:lpstr>PowerPoint Presentation</vt:lpstr>
      <vt:lpstr>Second last slide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zimmerz</dc:creator>
  <cp:lastModifiedBy>Brittney Roughan</cp:lastModifiedBy>
  <cp:revision>96</cp:revision>
  <cp:lastPrinted>2016-11-30T18:31:04Z</cp:lastPrinted>
  <dcterms:created xsi:type="dcterms:W3CDTF">2016-03-16T18:03:43Z</dcterms:created>
  <dcterms:modified xsi:type="dcterms:W3CDTF">2017-01-11T13:41:52Z</dcterms:modified>
</cp:coreProperties>
</file>